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5143500" cx="9144000"/>
  <p:notesSz cx="6858000" cy="9144000"/>
  <p:embeddedFontLst>
    <p:embeddedFont>
      <p:font typeface="Roboto"/>
      <p:regular r:id="rId34"/>
      <p:bold r:id="rId35"/>
      <p:italic r:id="rId36"/>
      <p:boldItalic r:id="rId37"/>
    </p:embeddedFont>
    <p:embeddedFont>
      <p:font typeface="Oswald"/>
      <p:regular r:id="rId38"/>
      <p:bold r:id="rId39"/>
    </p:embeddedFont>
    <p:embeddedFont>
      <p:font typeface="Tinos"/>
      <p:regular r:id="rId40"/>
      <p:bold r:id="rId41"/>
      <p:italic r:id="rId42"/>
      <p:boldItalic r:id="rId43"/>
    </p:embeddedFont>
    <p:embeddedFont>
      <p:font typeface="Roboto Mono"/>
      <p:regular r:id="rId44"/>
      <p:bold r:id="rId45"/>
      <p:italic r:id="rId46"/>
      <p:boldItalic r:id="rId47"/>
    </p:embeddedFont>
    <p:embeddedFont>
      <p:font typeface="Merriweather"/>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Tinos-regular.fntdata"/><Relationship Id="rId42" Type="http://schemas.openxmlformats.org/officeDocument/2006/relationships/font" Target="fonts/Tinos-italic.fntdata"/><Relationship Id="rId41" Type="http://schemas.openxmlformats.org/officeDocument/2006/relationships/font" Target="fonts/Tinos-bold.fntdata"/><Relationship Id="rId44" Type="http://schemas.openxmlformats.org/officeDocument/2006/relationships/font" Target="fonts/RobotoMono-regular.fntdata"/><Relationship Id="rId43" Type="http://schemas.openxmlformats.org/officeDocument/2006/relationships/font" Target="fonts/Tinos-boldItalic.fntdata"/><Relationship Id="rId46" Type="http://schemas.openxmlformats.org/officeDocument/2006/relationships/font" Target="fonts/RobotoMono-italic.fntdata"/><Relationship Id="rId45" Type="http://schemas.openxmlformats.org/officeDocument/2006/relationships/font" Target="fonts/RobotoMon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Merriweather-regular.fntdata"/><Relationship Id="rId47" Type="http://schemas.openxmlformats.org/officeDocument/2006/relationships/font" Target="fonts/RobotoMono-boldItalic.fntdata"/><Relationship Id="rId49" Type="http://schemas.openxmlformats.org/officeDocument/2006/relationships/font" Target="fonts/Merriweather-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font" Target="fonts/Roboto-bold.fntdata"/><Relationship Id="rId34" Type="http://schemas.openxmlformats.org/officeDocument/2006/relationships/font" Target="fonts/Roboto-regular.fntdata"/><Relationship Id="rId37" Type="http://schemas.openxmlformats.org/officeDocument/2006/relationships/font" Target="fonts/Roboto-boldItalic.fntdata"/><Relationship Id="rId36" Type="http://schemas.openxmlformats.org/officeDocument/2006/relationships/font" Target="fonts/Roboto-italic.fntdata"/><Relationship Id="rId39" Type="http://schemas.openxmlformats.org/officeDocument/2006/relationships/font" Target="fonts/Oswald-bold.fntdata"/><Relationship Id="rId38" Type="http://schemas.openxmlformats.org/officeDocument/2006/relationships/font" Target="fonts/Oswald-regular.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Merriweather-boldItalic.fntdata"/><Relationship Id="rId50" Type="http://schemas.openxmlformats.org/officeDocument/2006/relationships/font" Target="fonts/Merriweather-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oo.gl/nM25gm"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Shape 53"/>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54" name="Shape 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63" name="Shape 1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You need this to deploy</a:t>
            </a:r>
            <a:endParaRPr/>
          </a:p>
          <a:p>
            <a:pPr indent="0" lvl="0" marL="0">
              <a:spcBef>
                <a:spcPts val="0"/>
              </a:spcBef>
              <a:spcAft>
                <a:spcPts val="0"/>
              </a:spcAft>
              <a:buNone/>
            </a:pPr>
            <a:r>
              <a:rPr lang="en"/>
              <a:t>This is testnet ether. You need testnet ether to deploy. It’s better than using mainnet ether since it can get expensive. </a:t>
            </a:r>
            <a:endParaRPr/>
          </a:p>
          <a:p>
            <a:pPr indent="0" lvl="0" marL="0">
              <a:spcBef>
                <a:spcPts val="0"/>
              </a:spcBef>
              <a:spcAft>
                <a:spcPts val="0"/>
              </a:spcAft>
              <a:buNone/>
            </a:pPr>
            <a:r>
              <a:rPr lang="en"/>
              <a:t>This isn’t normally how you would do it. You can get free testnet ether by going to a website, verifying a twitter post and capcha, and which acocunt for it to load</a:t>
            </a:r>
            <a:endParaRPr/>
          </a:p>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72" name="Shape 1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92" name="Shape 1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15" name="Shape 2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Tell them why this will make them a better developer when you’re getting 3x more things done. </a:t>
            </a:r>
            <a:endParaRPr/>
          </a:p>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25" name="Shape 2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Shape 233"/>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34" name="Shape 2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Shape 60"/>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61" name="Shape 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43" name="Shape 2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52" name="Shape 2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Unlocking a wallet is something you can do in Metamask, Geth and Parity.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Shape 258"/>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59" name="Shape 2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Unlocking a wallet is something you can do in Metamask, Geth and Parity.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67" name="Shape 2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Explain what happens in the blockchain on ganache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75" name="Shape 2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Unlocking a wallet is something you can do in Metamask, Geth and Parity.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Shape 28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82" name="Shape 2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What is ganache-cli  What is -u, unlock first user</a:t>
            </a:r>
            <a:endParaRPr/>
          </a:p>
          <a:p>
            <a:pPr indent="0" lvl="0" marL="0">
              <a:spcBef>
                <a:spcPts val="0"/>
              </a:spcBef>
              <a:spcAft>
                <a:spcPts val="0"/>
              </a:spcAft>
              <a:buNone/>
            </a:pPr>
            <a:r>
              <a:rPr lang="en"/>
              <a:t>Web3, the api you use, has 10 accounts when you run it. It’s labeled with a 0 indexed array. So 0 is the first array element. That is the default account. It is the one that gets signed, the guy who pays all the gas, the guy that pays all the bills. Remember in metamask, you had to sign it every time you do something? Imagine if your OS prompted you to do that each time in this massive migration script, what a hassle!</a:t>
            </a:r>
            <a:endParaRPr/>
          </a:p>
          <a:p>
            <a:pPr indent="0" lvl="0" marL="0">
              <a:spcBef>
                <a:spcPts val="0"/>
              </a:spcBef>
              <a:spcAft>
                <a:spcPts val="0"/>
              </a:spcAft>
              <a:buNone/>
            </a:pPr>
            <a:r>
              <a:rPr lang="en"/>
              <a:t>It’s also the same account that your ether goes to if you’re mining ether. But then it would be called coinbase. </a:t>
            </a:r>
            <a:endParaRPr/>
          </a:p>
          <a:p>
            <a:pPr indent="0" lvl="0" marL="0">
              <a:spcBef>
                <a:spcPts val="0"/>
              </a:spcBef>
              <a:spcAft>
                <a:spcPts val="0"/>
              </a:spcAft>
              <a:buNone/>
            </a:pPr>
            <a:r>
              <a:rPr lang="en"/>
              <a:t>What is zero.</a:t>
            </a:r>
            <a:endParaRPr/>
          </a:p>
          <a:p>
            <a:pPr indent="0" lvl="0" marL="0">
              <a:spcBef>
                <a:spcPts val="0"/>
              </a:spcBef>
              <a:spcAft>
                <a:spcPts val="0"/>
              </a:spcAft>
              <a:buNone/>
            </a:pPr>
            <a:r>
              <a:rPr lang="en"/>
              <a:t>Unlocking a wallet is something you can do in Metamask, Geth and Parity. </a:t>
            </a:r>
            <a:endParaRPr/>
          </a:p>
          <a:p>
            <a:pPr indent="0" lvl="0" marL="0">
              <a:spcBef>
                <a:spcPts val="0"/>
              </a:spcBef>
              <a:spcAft>
                <a:spcPts val="0"/>
              </a:spcAft>
              <a:buNone/>
            </a:pPr>
            <a:r>
              <a:rPr lang="en" sz="1000" u="sng">
                <a:solidFill>
                  <a:schemeClr val="hlink"/>
                </a:solidFill>
                <a:latin typeface="Roboto"/>
                <a:ea typeface="Roboto"/>
                <a:cs typeface="Roboto"/>
                <a:sym typeface="Roboto"/>
                <a:hlinkClick r:id="rId2"/>
              </a:rPr>
              <a:t>https://goo.gl/nM25gm</a:t>
            </a:r>
            <a:endParaRPr sz="1000">
              <a:solidFill>
                <a:srgbClr val="444444"/>
              </a:solidFill>
              <a:latin typeface="Roboto"/>
              <a:ea typeface="Roboto"/>
              <a:cs typeface="Roboto"/>
              <a:sym typeface="Roboto"/>
            </a:endParaRPr>
          </a:p>
          <a:p>
            <a:pPr indent="0" lvl="0" marL="0" rtl="0">
              <a:spcBef>
                <a:spcPts val="0"/>
              </a:spcBef>
              <a:spcAft>
                <a:spcPts val="0"/>
              </a:spcAft>
              <a:buNone/>
            </a:pPr>
            <a:r>
              <a:t/>
            </a:r>
            <a:endParaRPr sz="1000">
              <a:solidFill>
                <a:srgbClr val="444444"/>
              </a:solidFill>
              <a:latin typeface="Roboto"/>
              <a:ea typeface="Roboto"/>
              <a:cs typeface="Roboto"/>
              <a:sym typeface="Robo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89" name="Shape 2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lang="en" sz="1150">
                <a:solidFill>
                  <a:srgbClr val="242729"/>
                </a:solidFill>
              </a:rPr>
              <a:t>The </a:t>
            </a:r>
            <a:r>
              <a:rPr lang="en" sz="1000">
                <a:solidFill>
                  <a:srgbClr val="242729"/>
                </a:solidFill>
                <a:highlight>
                  <a:srgbClr val="EFF0F1"/>
                </a:highlight>
                <a:latin typeface="Courier New"/>
                <a:ea typeface="Courier New"/>
                <a:cs typeface="Courier New"/>
                <a:sym typeface="Courier New"/>
              </a:rPr>
              <a:t>Migrations</a:t>
            </a:r>
            <a:r>
              <a:rPr lang="en" sz="1150">
                <a:solidFill>
                  <a:srgbClr val="242729"/>
                </a:solidFill>
              </a:rPr>
              <a:t> contract stores (in </a:t>
            </a:r>
            <a:r>
              <a:rPr lang="en" sz="1000">
                <a:solidFill>
                  <a:srgbClr val="242729"/>
                </a:solidFill>
                <a:highlight>
                  <a:srgbClr val="EFF0F1"/>
                </a:highlight>
                <a:latin typeface="Courier New"/>
                <a:ea typeface="Courier New"/>
                <a:cs typeface="Courier New"/>
                <a:sym typeface="Courier New"/>
              </a:rPr>
              <a:t>last_completed_migration</a:t>
            </a:r>
            <a:r>
              <a:rPr lang="en" sz="1150">
                <a:solidFill>
                  <a:srgbClr val="242729"/>
                </a:solidFill>
              </a:rPr>
              <a:t>) a number that corresponds to the last applied "migration" script, found in the </a:t>
            </a:r>
            <a:r>
              <a:rPr lang="en" sz="1000">
                <a:solidFill>
                  <a:srgbClr val="242729"/>
                </a:solidFill>
                <a:highlight>
                  <a:srgbClr val="EFF0F1"/>
                </a:highlight>
                <a:latin typeface="Courier New"/>
                <a:ea typeface="Courier New"/>
                <a:cs typeface="Courier New"/>
                <a:sym typeface="Courier New"/>
              </a:rPr>
              <a:t>migrations</a:t>
            </a:r>
            <a:r>
              <a:rPr lang="en" sz="1150">
                <a:solidFill>
                  <a:srgbClr val="242729"/>
                </a:solidFill>
              </a:rPr>
              <a:t> folder. Deploying this </a:t>
            </a:r>
            <a:r>
              <a:rPr lang="en" sz="1000">
                <a:solidFill>
                  <a:srgbClr val="242729"/>
                </a:solidFill>
                <a:highlight>
                  <a:srgbClr val="EFF0F1"/>
                </a:highlight>
                <a:latin typeface="Courier New"/>
                <a:ea typeface="Courier New"/>
                <a:cs typeface="Courier New"/>
                <a:sym typeface="Courier New"/>
              </a:rPr>
              <a:t>Migrations </a:t>
            </a:r>
            <a:r>
              <a:rPr lang="en" sz="1150">
                <a:solidFill>
                  <a:srgbClr val="242729"/>
                </a:solidFill>
              </a:rPr>
              <a:t>contract is always the first such step anyway. The numbering convention is </a:t>
            </a:r>
            <a:r>
              <a:rPr lang="en" sz="1000">
                <a:solidFill>
                  <a:srgbClr val="242729"/>
                </a:solidFill>
                <a:highlight>
                  <a:srgbClr val="EFF0F1"/>
                </a:highlight>
                <a:latin typeface="Courier New"/>
                <a:ea typeface="Courier New"/>
                <a:cs typeface="Courier New"/>
                <a:sym typeface="Courier New"/>
              </a:rPr>
              <a:t>x_script_name.js</a:t>
            </a:r>
            <a:r>
              <a:rPr lang="en" sz="1150">
                <a:solidFill>
                  <a:srgbClr val="242729"/>
                </a:solidFill>
              </a:rPr>
              <a:t>, with </a:t>
            </a:r>
            <a:r>
              <a:rPr lang="en" sz="1000">
                <a:solidFill>
                  <a:srgbClr val="242729"/>
                </a:solidFill>
                <a:highlight>
                  <a:srgbClr val="EFF0F1"/>
                </a:highlight>
                <a:latin typeface="Courier New"/>
                <a:ea typeface="Courier New"/>
                <a:cs typeface="Courier New"/>
                <a:sym typeface="Courier New"/>
              </a:rPr>
              <a:t>x</a:t>
            </a:r>
            <a:r>
              <a:rPr lang="en" sz="1150">
                <a:solidFill>
                  <a:srgbClr val="242729"/>
                </a:solidFill>
              </a:rPr>
              <a:t> starting at </a:t>
            </a:r>
            <a:r>
              <a:rPr lang="en" sz="1000">
                <a:solidFill>
                  <a:srgbClr val="242729"/>
                </a:solidFill>
                <a:highlight>
                  <a:srgbClr val="EFF0F1"/>
                </a:highlight>
                <a:latin typeface="Courier New"/>
                <a:ea typeface="Courier New"/>
                <a:cs typeface="Courier New"/>
                <a:sym typeface="Courier New"/>
              </a:rPr>
              <a:t>1</a:t>
            </a:r>
            <a:r>
              <a:rPr lang="en" sz="1150">
                <a:solidFill>
                  <a:srgbClr val="242729"/>
                </a:solidFill>
              </a:rPr>
              <a:t>. Your real-meat contracts would typically come in scripts starting at </a:t>
            </a:r>
            <a:r>
              <a:rPr lang="en" sz="1000">
                <a:solidFill>
                  <a:srgbClr val="242729"/>
                </a:solidFill>
                <a:highlight>
                  <a:srgbClr val="EFF0F1"/>
                </a:highlight>
                <a:latin typeface="Courier New"/>
                <a:ea typeface="Courier New"/>
                <a:cs typeface="Courier New"/>
                <a:sym typeface="Courier New"/>
              </a:rPr>
              <a:t>2_...</a:t>
            </a:r>
            <a:r>
              <a:rPr lang="en" sz="1150">
                <a:solidFill>
                  <a:srgbClr val="242729"/>
                </a:solidFill>
              </a:rPr>
              <a:t>.</a:t>
            </a:r>
            <a:endParaRPr sz="1150">
              <a:solidFill>
                <a:srgbClr val="242729"/>
              </a:solidFill>
            </a:endParaRPr>
          </a:p>
          <a:p>
            <a:pPr indent="0" lvl="0" marL="0" rtl="0">
              <a:lnSpc>
                <a:spcPct val="115000"/>
              </a:lnSpc>
              <a:spcBef>
                <a:spcPts val="1100"/>
              </a:spcBef>
              <a:spcAft>
                <a:spcPts val="0"/>
              </a:spcAft>
              <a:buClr>
                <a:schemeClr val="dk1"/>
              </a:buClr>
              <a:buSzPts val="1100"/>
              <a:buFont typeface="Arial"/>
              <a:buNone/>
            </a:pPr>
            <a:r>
              <a:rPr lang="en" sz="1150">
                <a:solidFill>
                  <a:srgbClr val="242729"/>
                </a:solidFill>
              </a:rPr>
              <a:t>So, as this </a:t>
            </a:r>
            <a:r>
              <a:rPr lang="en" sz="1000">
                <a:solidFill>
                  <a:srgbClr val="242729"/>
                </a:solidFill>
                <a:highlight>
                  <a:srgbClr val="EFF0F1"/>
                </a:highlight>
                <a:latin typeface="Courier New"/>
                <a:ea typeface="Courier New"/>
                <a:cs typeface="Courier New"/>
                <a:sym typeface="Courier New"/>
              </a:rPr>
              <a:t>Migrations</a:t>
            </a:r>
            <a:r>
              <a:rPr lang="en" sz="1150">
                <a:solidFill>
                  <a:srgbClr val="242729"/>
                </a:solidFill>
              </a:rPr>
              <a:t> contract stores the number of the last deployment script applied, Truffle will not run those scripts again. On the other hand, in the future, your app may need to have a modified, or new, contract deployed. For that to happen, you create a new script with an increased number that describes the steps that need to take place. Then, again, after they have run once, they will not run again.</a:t>
            </a:r>
            <a:endParaRPr sz="1150">
              <a:solidFill>
                <a:srgbClr val="242729"/>
              </a:solidFill>
            </a:endParaRPr>
          </a:p>
          <a:p>
            <a:pPr indent="0" lvl="0" marL="0" rtl="0">
              <a:lnSpc>
                <a:spcPct val="115000"/>
              </a:lnSpc>
              <a:spcBef>
                <a:spcPts val="1100"/>
              </a:spcBef>
              <a:spcAft>
                <a:spcPts val="0"/>
              </a:spcAft>
              <a:buClr>
                <a:schemeClr val="dk1"/>
              </a:buClr>
              <a:buSzPts val="1100"/>
              <a:buFont typeface="Arial"/>
              <a:buNone/>
            </a:pPr>
            <a:r>
              <a:t/>
            </a:r>
            <a:endParaRPr sz="1150">
              <a:solidFill>
                <a:srgbClr val="242729"/>
              </a:solidFill>
            </a:endParaRPr>
          </a:p>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Shape 294"/>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95" name="Shape 2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01" name="Shape 3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Shape 309"/>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10" name="Shape 3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Introduce Metamask: Less than 20 seconds</a:t>
            </a:r>
            <a:endParaRPr/>
          </a:p>
          <a:p>
            <a:pPr indent="0" lvl="0" marL="0">
              <a:spcBef>
                <a:spcPts val="0"/>
              </a:spcBef>
              <a:spcAft>
                <a:spcPts val="0"/>
              </a:spcAft>
              <a:buNone/>
            </a:pPr>
            <a:r>
              <a:rPr lang="en"/>
              <a:t>Most people use it for sending Ether to their friends and to ICOs.</a:t>
            </a:r>
            <a:endParaRPr/>
          </a:p>
          <a:p>
            <a:pPr indent="0" lvl="0" marL="0">
              <a:spcBef>
                <a:spcPts val="0"/>
              </a:spcBef>
              <a:spcAft>
                <a:spcPts val="0"/>
              </a:spcAft>
              <a:buNone/>
            </a:pPr>
            <a:r>
              <a:rPr lang="en"/>
              <a:t>Metamask is most importantly a developer tool. It’s a chrome extension.</a:t>
            </a:r>
            <a:endParaRPr/>
          </a:p>
          <a:p>
            <a:pPr indent="0" lvl="0" marL="0">
              <a:spcBef>
                <a:spcPts val="0"/>
              </a:spcBef>
              <a:spcAft>
                <a:spcPts val="0"/>
              </a:spcAft>
              <a:buNone/>
            </a:pPr>
            <a:r>
              <a:rPr lang="en"/>
              <a:t>That handles user authentication for you and your business. It automatically prompts you for permission.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79" name="Shape 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What is metmask: An infura connected light wallet. Infura is connected with Geth and Parities.</a:t>
            </a:r>
            <a:endParaRPr/>
          </a:p>
          <a:p>
            <a:pPr indent="0" lvl="0" marL="0">
              <a:spcBef>
                <a:spcPts val="0"/>
              </a:spcBef>
              <a:spcAft>
                <a:spcPts val="0"/>
              </a:spcAft>
              <a:buNone/>
            </a:pPr>
            <a:r>
              <a:rPr lang="en"/>
              <a:t>Why metamask: Can sign transactions without having to sync up your node. It’s expensive, using over 200 GB on your macbook. Or pay extremely high AWS costs.</a:t>
            </a:r>
            <a:endParaRPr/>
          </a:p>
          <a:p>
            <a:pPr indent="0" lvl="0" marL="0" rtl="0">
              <a:spcBef>
                <a:spcPts val="0"/>
              </a:spcBef>
              <a:spcAft>
                <a:spcPts val="0"/>
              </a:spcAft>
              <a:buNone/>
            </a:pPr>
            <a:r>
              <a:rPr lang="en"/>
              <a:t>How does metamask work: </a:t>
            </a:r>
            <a:r>
              <a:rPr lang="en" sz="1200">
                <a:solidFill>
                  <a:srgbClr val="24292E"/>
                </a:solidFill>
                <a:highlight>
                  <a:srgbClr val="FFFFFF"/>
                </a:highlight>
              </a:rPr>
              <a:t>MetaMask injects </a:t>
            </a:r>
            <a:r>
              <a:rPr lang="en" sz="1000">
                <a:solidFill>
                  <a:srgbClr val="24292E"/>
                </a:solidFill>
                <a:latin typeface="Verdana"/>
                <a:ea typeface="Verdana"/>
                <a:cs typeface="Verdana"/>
                <a:sym typeface="Verdana"/>
              </a:rPr>
              <a:t>web3</a:t>
            </a:r>
            <a:r>
              <a:rPr lang="en" sz="1200">
                <a:solidFill>
                  <a:srgbClr val="24292E"/>
                </a:solidFill>
                <a:highlight>
                  <a:srgbClr val="FFFFFF"/>
                </a:highlight>
              </a:rPr>
              <a:t> object and convenience Web3.js library into the javascript context. Look for this before using your fallback strategy (local node / hosted node + in-dapp id mgmt / read-only / fail).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88" name="Shape 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chemeClr val="dk1"/>
                </a:solidFill>
              </a:rPr>
              <a:t>This should take a few seconds. Install it and just accept all the user terms and default values in the installer. Just do it. </a:t>
            </a:r>
            <a:endParaRPr>
              <a:solidFill>
                <a:schemeClr val="dk1"/>
              </a:solidFill>
            </a:endParaRPr>
          </a:p>
          <a:p>
            <a:pPr indent="0" lvl="0" marL="0" rtl="0">
              <a:spcBef>
                <a:spcPts val="0"/>
              </a:spcBef>
              <a:spcAft>
                <a:spcPts val="0"/>
              </a:spcAft>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200">
                <a:solidFill>
                  <a:srgbClr val="24292E"/>
                </a:solidFill>
                <a:highlight>
                  <a:srgbClr val="FFFFFF"/>
                </a:highlight>
              </a:rPr>
              <a:t>Take like 5 seconds on this slide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Shape 105"/>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06" name="Shape 1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You need Ether to deploy. We have given you guys all accounts preloaded with Rinkeby Ether.</a:t>
            </a:r>
            <a:endParaRPr/>
          </a:p>
          <a:p>
            <a:pPr indent="0" lvl="0" marL="0">
              <a:spcBef>
                <a:spcPts val="0"/>
              </a:spcBef>
              <a:spcAft>
                <a:spcPts val="0"/>
              </a:spcAft>
              <a:buClr>
                <a:schemeClr val="dk1"/>
              </a:buClr>
              <a:buSzPts val="1100"/>
              <a:buFont typeface="Arial"/>
              <a:buNone/>
            </a:pPr>
            <a:r>
              <a:rPr lang="en">
                <a:solidFill>
                  <a:schemeClr val="dk1"/>
                </a:solidFill>
              </a:rPr>
              <a:t>You need this to deploy</a:t>
            </a:r>
            <a:endParaRPr>
              <a:solidFill>
                <a:schemeClr val="dk1"/>
              </a:solidFill>
            </a:endParaRPr>
          </a:p>
          <a:p>
            <a:pPr indent="0" lvl="0" marL="0">
              <a:spcBef>
                <a:spcPts val="0"/>
              </a:spcBef>
              <a:spcAft>
                <a:spcPts val="0"/>
              </a:spcAft>
              <a:buClr>
                <a:schemeClr val="dk1"/>
              </a:buClr>
              <a:buSzPts val="1100"/>
              <a:buFont typeface="Arial"/>
              <a:buNone/>
            </a:pPr>
            <a:r>
              <a:rPr lang="en">
                <a:solidFill>
                  <a:schemeClr val="dk1"/>
                </a:solidFill>
              </a:rPr>
              <a:t>This is testnet ether. You need testnet ether to deploy. It’s better than using mainnet ether since it can get expensive. </a:t>
            </a:r>
            <a:endParaRPr>
              <a:solidFill>
                <a:schemeClr val="dk1"/>
              </a:solidFill>
            </a:endParaRPr>
          </a:p>
          <a:p>
            <a:pPr indent="0" lvl="0" marL="0">
              <a:spcBef>
                <a:spcPts val="0"/>
              </a:spcBef>
              <a:spcAft>
                <a:spcPts val="0"/>
              </a:spcAft>
              <a:buClr>
                <a:schemeClr val="dk1"/>
              </a:buClr>
              <a:buSzPts val="1100"/>
              <a:buFont typeface="Arial"/>
              <a:buNone/>
            </a:pPr>
            <a:r>
              <a:rPr lang="en">
                <a:solidFill>
                  <a:schemeClr val="dk1"/>
                </a:solidFill>
              </a:rPr>
              <a:t>This isn’t normally how you would do it. You can get free testnet ether by going to a website, verifying a twitter post and capcha, and which acocunt for it to load</a:t>
            </a:r>
            <a:endParaRPr>
              <a:solidFill>
                <a:schemeClr val="dk1"/>
              </a:solidFill>
            </a:endParaRPr>
          </a:p>
          <a:p>
            <a:pPr indent="0" lvl="0" marL="0">
              <a:spcBef>
                <a:spcPts val="0"/>
              </a:spcBef>
              <a:spcAft>
                <a:spcPts val="0"/>
              </a:spcAft>
              <a:buClr>
                <a:schemeClr val="dk1"/>
              </a:buClr>
              <a:buSzPts val="1100"/>
              <a:buFont typeface="Arial"/>
              <a:buNone/>
            </a:pPr>
            <a:r>
              <a:t/>
            </a:r>
            <a:endParaRPr>
              <a:solidFill>
                <a:schemeClr val="dk1"/>
              </a:solidFill>
            </a:endParaRPr>
          </a:p>
          <a:p>
            <a:pPr indent="0" lvl="0" marL="0" rtl="0">
              <a:spcBef>
                <a:spcPts val="0"/>
              </a:spcBef>
              <a:spcAft>
                <a:spcPts val="0"/>
              </a:spcAft>
              <a:buNone/>
            </a:pPr>
            <a:r>
              <a:rPr lang="en"/>
              <a: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14" name="Shape 1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Metamask, while using web3 API turns your solidity code (the .sol file) into machine readable bytecode. The chrome extension has an event listener, lets say you hit “Deploy this contract”, and the web3 API knows that it needs gas, and it knows who the current default account is. That is you (the client). Now it asks, okay where’s my money for this transaction.</a:t>
            </a:r>
            <a:br>
              <a:rPr lang="en"/>
            </a:br>
            <a:r>
              <a:rPr lang="en"/>
              <a:t>Metamask, when you first create an account, specifies a password for you to set. That password allows the ciphertext of the private key to be used to sign the transaction, against the default account. </a:t>
            </a:r>
            <a:endParaRPr/>
          </a:p>
          <a:p>
            <a:pPr indent="0" lvl="0" marL="0">
              <a:spcBef>
                <a:spcPts val="0"/>
              </a:spcBef>
              <a:spcAft>
                <a:spcPts val="0"/>
              </a:spcAft>
              <a:buNone/>
            </a:pPr>
            <a:r>
              <a:rPr lang="en"/>
              <a:t>Now that the transaction has been sent to the nodes (Geth and Parity, it gets processed to be included on the next block).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23" name="Shape 1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solidFill>
                  <a:schemeClr val="dk1"/>
                </a:solidFill>
              </a:rPr>
              <a:t>Everyone here should know how Javascript and Browsers work. The client is metamask, which is written in Javascript. The client exposes web3, a javascript API library. That library contains cryptographic functions. In order to send money on the blockchain, you need to sign a transaction with your private key. Your private key is what you imported in.</a:t>
            </a:r>
            <a:endParaRPr>
              <a:solidFill>
                <a:schemeClr val="dk1"/>
              </a:solidFill>
            </a:endParaRPr>
          </a:p>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10" name="Shape 10"/>
        <p:cNvGrpSpPr/>
        <p:nvPr/>
      </p:nvGrpSpPr>
      <p:grpSpPr>
        <a:xfrm>
          <a:off x="0" y="0"/>
          <a:ext cx="0" cy="0"/>
          <a:chOff x="0" y="0"/>
          <a:chExt cx="0" cy="0"/>
        </a:xfrm>
      </p:grpSpPr>
      <p:sp>
        <p:nvSpPr>
          <p:cNvPr id="11" name="Shape 11"/>
          <p:cNvSpPr txBox="1"/>
          <p:nvPr>
            <p:ph type="ctrTitle"/>
          </p:nvPr>
        </p:nvSpPr>
        <p:spPr>
          <a:xfrm>
            <a:off x="2195400" y="1915625"/>
            <a:ext cx="5307900" cy="1159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Shape 51"/>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2" name="Shape 12"/>
        <p:cNvGrpSpPr/>
        <p:nvPr/>
      </p:nvGrpSpPr>
      <p:grpSpPr>
        <a:xfrm>
          <a:off x="0" y="0"/>
          <a:ext cx="0" cy="0"/>
          <a:chOff x="0" y="0"/>
          <a:chExt cx="0" cy="0"/>
        </a:xfrm>
      </p:grpSpPr>
      <p:sp>
        <p:nvSpPr>
          <p:cNvPr id="13" name="Shape 13"/>
          <p:cNvSpPr txBox="1"/>
          <p:nvPr>
            <p:ph type="ctrTitle"/>
          </p:nvPr>
        </p:nvSpPr>
        <p:spPr>
          <a:xfrm>
            <a:off x="1912025" y="2116750"/>
            <a:ext cx="5802600" cy="1159800"/>
          </a:xfrm>
          <a:prstGeom prst="rect">
            <a:avLst/>
          </a:prstGeom>
        </p:spPr>
        <p:txBody>
          <a:bodyPr anchorCtr="0" anchor="b"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4" name="Shape 14"/>
          <p:cNvSpPr txBox="1"/>
          <p:nvPr>
            <p:ph idx="1" type="subTitle"/>
          </p:nvPr>
        </p:nvSpPr>
        <p:spPr>
          <a:xfrm>
            <a:off x="1912025" y="3144851"/>
            <a:ext cx="5802600" cy="784800"/>
          </a:xfrm>
          <a:prstGeom prst="rect">
            <a:avLst/>
          </a:prstGeom>
        </p:spPr>
        <p:txBody>
          <a:bodyPr anchorCtr="0" anchor="t" bIns="91425" lIns="91425" spcFirstLastPara="1" rIns="91425" wrap="square" tIns="91425"/>
          <a:lstStyle>
            <a:lvl1pPr lvl="0" rtl="0">
              <a:spcBef>
                <a:spcPts val="0"/>
              </a:spcBef>
              <a:spcAft>
                <a:spcPts val="0"/>
              </a:spcAft>
              <a:buClr>
                <a:srgbClr val="666666"/>
              </a:buClr>
              <a:buSzPts val="1800"/>
              <a:buNone/>
              <a:defRPr i="1" sz="1800">
                <a:solidFill>
                  <a:srgbClr val="666666"/>
                </a:solidFill>
              </a:defRPr>
            </a:lvl1pPr>
            <a:lvl2pPr lvl="1" rtl="0">
              <a:spcBef>
                <a:spcPts val="0"/>
              </a:spcBef>
              <a:spcAft>
                <a:spcPts val="0"/>
              </a:spcAft>
              <a:buClr>
                <a:srgbClr val="666666"/>
              </a:buClr>
              <a:buSzPts val="1800"/>
              <a:buNone/>
              <a:defRPr i="1" sz="1800">
                <a:solidFill>
                  <a:srgbClr val="666666"/>
                </a:solidFill>
              </a:defRPr>
            </a:lvl2pPr>
            <a:lvl3pPr lvl="2" rtl="0">
              <a:spcBef>
                <a:spcPts val="0"/>
              </a:spcBef>
              <a:spcAft>
                <a:spcPts val="0"/>
              </a:spcAft>
              <a:buClr>
                <a:srgbClr val="666666"/>
              </a:buClr>
              <a:buSzPts val="1800"/>
              <a:buNone/>
              <a:defRPr i="1" sz="1800">
                <a:solidFill>
                  <a:srgbClr val="666666"/>
                </a:solidFill>
              </a:defRPr>
            </a:lvl3pPr>
            <a:lvl4pPr lvl="3" rtl="0">
              <a:spcBef>
                <a:spcPts val="0"/>
              </a:spcBef>
              <a:spcAft>
                <a:spcPts val="0"/>
              </a:spcAft>
              <a:buClr>
                <a:srgbClr val="666666"/>
              </a:buClr>
              <a:buSzPts val="1800"/>
              <a:buNone/>
              <a:defRPr i="1">
                <a:solidFill>
                  <a:srgbClr val="666666"/>
                </a:solidFill>
              </a:defRPr>
            </a:lvl4pPr>
            <a:lvl5pPr lvl="4" rtl="0">
              <a:spcBef>
                <a:spcPts val="0"/>
              </a:spcBef>
              <a:spcAft>
                <a:spcPts val="0"/>
              </a:spcAft>
              <a:buClr>
                <a:srgbClr val="666666"/>
              </a:buClr>
              <a:buSzPts val="1800"/>
              <a:buNone/>
              <a:defRPr i="1">
                <a:solidFill>
                  <a:srgbClr val="666666"/>
                </a:solidFill>
              </a:defRPr>
            </a:lvl5pPr>
            <a:lvl6pPr lvl="5" rtl="0">
              <a:spcBef>
                <a:spcPts val="0"/>
              </a:spcBef>
              <a:spcAft>
                <a:spcPts val="0"/>
              </a:spcAft>
              <a:buClr>
                <a:srgbClr val="666666"/>
              </a:buClr>
              <a:buSzPts val="1800"/>
              <a:buNone/>
              <a:defRPr i="1">
                <a:solidFill>
                  <a:srgbClr val="666666"/>
                </a:solidFill>
              </a:defRPr>
            </a:lvl6pPr>
            <a:lvl7pPr lvl="6" rtl="0">
              <a:spcBef>
                <a:spcPts val="0"/>
              </a:spcBef>
              <a:spcAft>
                <a:spcPts val="0"/>
              </a:spcAft>
              <a:buClr>
                <a:srgbClr val="666666"/>
              </a:buClr>
              <a:buSzPts val="1800"/>
              <a:buNone/>
              <a:defRPr i="1">
                <a:solidFill>
                  <a:srgbClr val="666666"/>
                </a:solidFill>
              </a:defRPr>
            </a:lvl7pPr>
            <a:lvl8pPr lvl="7" rtl="0">
              <a:spcBef>
                <a:spcPts val="0"/>
              </a:spcBef>
              <a:spcAft>
                <a:spcPts val="0"/>
              </a:spcAft>
              <a:buClr>
                <a:srgbClr val="666666"/>
              </a:buClr>
              <a:buSzPts val="1800"/>
              <a:buNone/>
              <a:defRPr i="1">
                <a:solidFill>
                  <a:srgbClr val="666666"/>
                </a:solidFill>
              </a:defRPr>
            </a:lvl8pPr>
            <a:lvl9pPr lvl="8" rtl="0">
              <a:spcBef>
                <a:spcPts val="0"/>
              </a:spcBef>
              <a:spcAft>
                <a:spcPts val="0"/>
              </a:spcAft>
              <a:buClr>
                <a:srgbClr val="666666"/>
              </a:buClr>
              <a:buSzPts val="1800"/>
              <a:buNone/>
              <a:defRPr i="1">
                <a:solidFill>
                  <a:srgbClr val="666666"/>
                </a:solidFill>
              </a:defRPr>
            </a:lvl9pPr>
          </a:lstStyle>
          <a:p/>
        </p:txBody>
      </p:sp>
      <p:sp>
        <p:nvSpPr>
          <p:cNvPr id="15" name="Shape 15"/>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16" name="Shape 16"/>
        <p:cNvGrpSpPr/>
        <p:nvPr/>
      </p:nvGrpSpPr>
      <p:grpSpPr>
        <a:xfrm>
          <a:off x="0" y="0"/>
          <a:ext cx="0" cy="0"/>
          <a:chOff x="0" y="0"/>
          <a:chExt cx="0" cy="0"/>
        </a:xfrm>
      </p:grpSpPr>
      <p:sp>
        <p:nvSpPr>
          <p:cNvPr id="17" name="Shape 17"/>
          <p:cNvSpPr txBox="1"/>
          <p:nvPr>
            <p:ph idx="1" type="body"/>
          </p:nvPr>
        </p:nvSpPr>
        <p:spPr>
          <a:xfrm>
            <a:off x="1809500" y="1476000"/>
            <a:ext cx="6128100" cy="819900"/>
          </a:xfrm>
          <a:prstGeom prst="rect">
            <a:avLst/>
          </a:prstGeom>
        </p:spPr>
        <p:txBody>
          <a:bodyPr anchorCtr="0" anchor="t" bIns="91425" lIns="91425" spcFirstLastPara="1" rIns="91425" wrap="square" tIns="91425"/>
          <a:lstStyle>
            <a:lvl1pPr indent="-419100" lvl="0" marL="457200" rtl="0">
              <a:spcBef>
                <a:spcPts val="600"/>
              </a:spcBef>
              <a:spcAft>
                <a:spcPts val="0"/>
              </a:spcAft>
              <a:buSzPts val="3000"/>
              <a:buChar char="◈"/>
              <a:defRPr b="1" i="1"/>
            </a:lvl1pPr>
            <a:lvl2pPr indent="-381000" lvl="1" marL="914400" rtl="0">
              <a:spcBef>
                <a:spcPts val="0"/>
              </a:spcBef>
              <a:spcAft>
                <a:spcPts val="0"/>
              </a:spcAft>
              <a:buSzPts val="2400"/>
              <a:buChar char="◆"/>
              <a:defRPr b="1" i="1"/>
            </a:lvl2pPr>
            <a:lvl3pPr indent="-381000" lvl="2" marL="1371600" rtl="0">
              <a:spcBef>
                <a:spcPts val="0"/>
              </a:spcBef>
              <a:spcAft>
                <a:spcPts val="0"/>
              </a:spcAft>
              <a:buSzPts val="2400"/>
              <a:buChar char="◇"/>
              <a:defRPr b="1" i="1"/>
            </a:lvl3pPr>
            <a:lvl4pPr indent="-342900" lvl="3" marL="1828800" rtl="0">
              <a:spcBef>
                <a:spcPts val="0"/>
              </a:spcBef>
              <a:spcAft>
                <a:spcPts val="0"/>
              </a:spcAft>
              <a:buSzPts val="1800"/>
              <a:buChar char="⬥"/>
              <a:defRPr b="1" i="1"/>
            </a:lvl4pPr>
            <a:lvl5pPr indent="-342900" lvl="4" marL="2286000" rtl="0">
              <a:spcBef>
                <a:spcPts val="0"/>
              </a:spcBef>
              <a:spcAft>
                <a:spcPts val="0"/>
              </a:spcAft>
              <a:buSzPts val="1800"/>
              <a:buChar char="⬦"/>
              <a:defRPr b="1" i="1"/>
            </a:lvl5pPr>
            <a:lvl6pPr indent="-342900" lvl="5" marL="2743200" rtl="0">
              <a:spcBef>
                <a:spcPts val="0"/>
              </a:spcBef>
              <a:spcAft>
                <a:spcPts val="0"/>
              </a:spcAft>
              <a:buSzPts val="1800"/>
              <a:buChar char="⬦"/>
              <a:defRPr b="1" i="1"/>
            </a:lvl6pPr>
            <a:lvl7pPr indent="-342900" lvl="6" marL="3200400" rtl="0">
              <a:spcBef>
                <a:spcPts val="0"/>
              </a:spcBef>
              <a:spcAft>
                <a:spcPts val="0"/>
              </a:spcAft>
              <a:buSzPts val="1800"/>
              <a:buChar char="⬦"/>
              <a:defRPr b="1" i="1"/>
            </a:lvl7pPr>
            <a:lvl8pPr indent="-342900" lvl="7" marL="3657600" rtl="0">
              <a:spcBef>
                <a:spcPts val="0"/>
              </a:spcBef>
              <a:spcAft>
                <a:spcPts val="0"/>
              </a:spcAft>
              <a:buSzPts val="1800"/>
              <a:buChar char="⬦"/>
              <a:defRPr b="1" i="1"/>
            </a:lvl8pPr>
            <a:lvl9pPr indent="-342900" lvl="8" marL="4114800">
              <a:spcBef>
                <a:spcPts val="0"/>
              </a:spcBef>
              <a:spcAft>
                <a:spcPts val="0"/>
              </a:spcAft>
              <a:buSzPts val="1800"/>
              <a:buChar char="⬦"/>
              <a:defRPr b="1" i="1"/>
            </a:lvl9pPr>
          </a:lstStyle>
          <a:p/>
        </p:txBody>
      </p:sp>
      <p:sp>
        <p:nvSpPr>
          <p:cNvPr id="18" name="Shape 18"/>
          <p:cNvSpPr txBox="1"/>
          <p:nvPr/>
        </p:nvSpPr>
        <p:spPr>
          <a:xfrm>
            <a:off x="1705475" y="975394"/>
            <a:ext cx="1957200" cy="653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9600">
                <a:solidFill>
                  <a:srgbClr val="25212A"/>
                </a:solidFill>
                <a:latin typeface="Oswald"/>
                <a:ea typeface="Oswald"/>
                <a:cs typeface="Oswald"/>
                <a:sym typeface="Oswald"/>
              </a:rPr>
              <a:t>“</a:t>
            </a:r>
            <a:endParaRPr b="1" sz="9600">
              <a:solidFill>
                <a:srgbClr val="25212A"/>
              </a:solidFill>
              <a:latin typeface="Oswald"/>
              <a:ea typeface="Oswald"/>
              <a:cs typeface="Oswald"/>
              <a:sym typeface="Oswald"/>
            </a:endParaRPr>
          </a:p>
        </p:txBody>
      </p:sp>
      <p:sp>
        <p:nvSpPr>
          <p:cNvPr id="19" name="Shape 19"/>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0" name="Shape 20"/>
        <p:cNvGrpSpPr/>
        <p:nvPr/>
      </p:nvGrpSpPr>
      <p:grpSpPr>
        <a:xfrm>
          <a:off x="0" y="0"/>
          <a:ext cx="0" cy="0"/>
          <a:chOff x="0" y="0"/>
          <a:chExt cx="0" cy="0"/>
        </a:xfrm>
      </p:grpSpPr>
      <p:sp>
        <p:nvSpPr>
          <p:cNvPr id="21" name="Shape 21"/>
          <p:cNvSpPr txBox="1"/>
          <p:nvPr>
            <p:ph type="title"/>
          </p:nvPr>
        </p:nvSpPr>
        <p:spPr>
          <a:xfrm>
            <a:off x="1556175" y="719375"/>
            <a:ext cx="6616800" cy="699900"/>
          </a:xfrm>
          <a:prstGeom prst="rect">
            <a:avLst/>
          </a:prstGeom>
        </p:spPr>
        <p:txBody>
          <a:bodyPr anchorCtr="0" anchor="b" bIns="91425" lIns="91425" spcFirstLastPara="1" rIns="91425" wrap="square" tIns="91425"/>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22" name="Shape 22"/>
          <p:cNvSpPr txBox="1"/>
          <p:nvPr>
            <p:ph idx="1" type="body"/>
          </p:nvPr>
        </p:nvSpPr>
        <p:spPr>
          <a:xfrm>
            <a:off x="1556175" y="1378821"/>
            <a:ext cx="6616800" cy="3042300"/>
          </a:xfrm>
          <a:prstGeom prst="rect">
            <a:avLst/>
          </a:prstGeom>
        </p:spPr>
        <p:txBody>
          <a:bodyPr anchorCtr="0" anchor="t" bIns="91425" lIns="91425" spcFirstLastPara="1" rIns="91425" wrap="square" tIns="91425"/>
          <a:lstStyle>
            <a:lvl1pPr indent="-393700" lvl="0" marL="457200">
              <a:spcBef>
                <a:spcPts val="600"/>
              </a:spcBef>
              <a:spcAft>
                <a:spcPts val="0"/>
              </a:spcAft>
              <a:buSzPts val="2600"/>
              <a:buChar char="◈"/>
              <a:defRPr sz="2600"/>
            </a:lvl1pPr>
            <a:lvl2pPr indent="-393700" lvl="1" marL="914400">
              <a:spcBef>
                <a:spcPts val="0"/>
              </a:spcBef>
              <a:spcAft>
                <a:spcPts val="0"/>
              </a:spcAft>
              <a:buSzPts val="2600"/>
              <a:buChar char="◆"/>
              <a:defRPr sz="2600"/>
            </a:lvl2pPr>
            <a:lvl3pPr indent="-393700" lvl="2" marL="1371600">
              <a:spcBef>
                <a:spcPts val="0"/>
              </a:spcBef>
              <a:spcAft>
                <a:spcPts val="0"/>
              </a:spcAft>
              <a:buSzPts val="2600"/>
              <a:buChar char="◇"/>
              <a:defRPr sz="2600"/>
            </a:lvl3pPr>
            <a:lvl4pPr indent="-393700" lvl="3" marL="1828800">
              <a:spcBef>
                <a:spcPts val="0"/>
              </a:spcBef>
              <a:spcAft>
                <a:spcPts val="0"/>
              </a:spcAft>
              <a:buSzPts val="2600"/>
              <a:buChar char="⬥"/>
              <a:defRPr sz="2600"/>
            </a:lvl4pPr>
            <a:lvl5pPr indent="-393700" lvl="4" marL="2286000">
              <a:spcBef>
                <a:spcPts val="0"/>
              </a:spcBef>
              <a:spcAft>
                <a:spcPts val="0"/>
              </a:spcAft>
              <a:buSzPts val="2600"/>
              <a:buChar char="⬦"/>
              <a:defRPr sz="2600"/>
            </a:lvl5pPr>
            <a:lvl6pPr indent="-393700" lvl="5" marL="2743200">
              <a:spcBef>
                <a:spcPts val="0"/>
              </a:spcBef>
              <a:spcAft>
                <a:spcPts val="0"/>
              </a:spcAft>
              <a:buSzPts val="2600"/>
              <a:buChar char="⬦"/>
              <a:defRPr sz="2600"/>
            </a:lvl6pPr>
            <a:lvl7pPr indent="-393700" lvl="6" marL="3200400">
              <a:spcBef>
                <a:spcPts val="0"/>
              </a:spcBef>
              <a:spcAft>
                <a:spcPts val="0"/>
              </a:spcAft>
              <a:buSzPts val="2600"/>
              <a:buChar char="⬦"/>
              <a:defRPr sz="2600"/>
            </a:lvl7pPr>
            <a:lvl8pPr indent="-393700" lvl="7" marL="3657600">
              <a:spcBef>
                <a:spcPts val="0"/>
              </a:spcBef>
              <a:spcAft>
                <a:spcPts val="0"/>
              </a:spcAft>
              <a:buSzPts val="2600"/>
              <a:buChar char="⬦"/>
              <a:defRPr sz="2600"/>
            </a:lvl8pPr>
            <a:lvl9pPr indent="-393700" lvl="8" marL="4114800">
              <a:spcBef>
                <a:spcPts val="0"/>
              </a:spcBef>
              <a:spcAft>
                <a:spcPts val="0"/>
              </a:spcAft>
              <a:buSzPts val="2600"/>
              <a:buChar char="⬦"/>
              <a:defRPr sz="2600"/>
            </a:lvl9pPr>
          </a:lstStyle>
          <a:p/>
        </p:txBody>
      </p:sp>
      <p:sp>
        <p:nvSpPr>
          <p:cNvPr id="23" name="Shape 23"/>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cxnSp>
        <p:nvCxnSpPr>
          <p:cNvPr id="24" name="Shape 24"/>
          <p:cNvCxnSpPr/>
          <p:nvPr/>
        </p:nvCxnSpPr>
        <p:spPr>
          <a:xfrm>
            <a:off x="1664750" y="1357125"/>
            <a:ext cx="6526200" cy="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25" name="Shape 25"/>
        <p:cNvGrpSpPr/>
        <p:nvPr/>
      </p:nvGrpSpPr>
      <p:grpSpPr>
        <a:xfrm>
          <a:off x="0" y="0"/>
          <a:ext cx="0" cy="0"/>
          <a:chOff x="0" y="0"/>
          <a:chExt cx="0" cy="0"/>
        </a:xfrm>
      </p:grpSpPr>
      <p:sp>
        <p:nvSpPr>
          <p:cNvPr id="26" name="Shape 26"/>
          <p:cNvSpPr txBox="1"/>
          <p:nvPr>
            <p:ph type="title"/>
          </p:nvPr>
        </p:nvSpPr>
        <p:spPr>
          <a:xfrm>
            <a:off x="1556175" y="719375"/>
            <a:ext cx="6616800" cy="699900"/>
          </a:xfrm>
          <a:prstGeom prst="rect">
            <a:avLst/>
          </a:prstGeom>
        </p:spPr>
        <p:txBody>
          <a:bodyPr anchorCtr="0" anchor="b" bIns="91425" lIns="91425" spcFirstLastPara="1" rIns="91425" wrap="square" tIns="91425"/>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27" name="Shape 27"/>
          <p:cNvSpPr txBox="1"/>
          <p:nvPr>
            <p:ph idx="1" type="body"/>
          </p:nvPr>
        </p:nvSpPr>
        <p:spPr>
          <a:xfrm>
            <a:off x="1556175" y="1479375"/>
            <a:ext cx="3211800" cy="3598800"/>
          </a:xfrm>
          <a:prstGeom prst="rect">
            <a:avLst/>
          </a:prstGeom>
        </p:spPr>
        <p:txBody>
          <a:bodyPr anchorCtr="0" anchor="t" bIns="91425" lIns="91425" spcFirstLastPara="1" rIns="91425" wrap="square" tIns="91425"/>
          <a:lstStyle>
            <a:lvl1pPr indent="-368300" lvl="0" marL="457200">
              <a:spcBef>
                <a:spcPts val="60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
        <p:nvSpPr>
          <p:cNvPr id="28" name="Shape 28"/>
          <p:cNvSpPr txBox="1"/>
          <p:nvPr>
            <p:ph idx="2" type="body"/>
          </p:nvPr>
        </p:nvSpPr>
        <p:spPr>
          <a:xfrm>
            <a:off x="4961272" y="1479375"/>
            <a:ext cx="3211800" cy="3598800"/>
          </a:xfrm>
          <a:prstGeom prst="rect">
            <a:avLst/>
          </a:prstGeom>
        </p:spPr>
        <p:txBody>
          <a:bodyPr anchorCtr="0" anchor="t" bIns="91425" lIns="91425" spcFirstLastPara="1" rIns="91425" wrap="square" tIns="91425"/>
          <a:lstStyle>
            <a:lvl1pPr indent="-368300" lvl="0" marL="457200">
              <a:spcBef>
                <a:spcPts val="60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
        <p:nvSpPr>
          <p:cNvPr id="29" name="Shape 29"/>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cxnSp>
        <p:nvCxnSpPr>
          <p:cNvPr id="30" name="Shape 30"/>
          <p:cNvCxnSpPr/>
          <p:nvPr/>
        </p:nvCxnSpPr>
        <p:spPr>
          <a:xfrm>
            <a:off x="1664750" y="1357125"/>
            <a:ext cx="6526200" cy="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31" name="Shape 31"/>
        <p:cNvGrpSpPr/>
        <p:nvPr/>
      </p:nvGrpSpPr>
      <p:grpSpPr>
        <a:xfrm>
          <a:off x="0" y="0"/>
          <a:ext cx="0" cy="0"/>
          <a:chOff x="0" y="0"/>
          <a:chExt cx="0" cy="0"/>
        </a:xfrm>
      </p:grpSpPr>
      <p:sp>
        <p:nvSpPr>
          <p:cNvPr id="32" name="Shape 32"/>
          <p:cNvSpPr txBox="1"/>
          <p:nvPr>
            <p:ph type="title"/>
          </p:nvPr>
        </p:nvSpPr>
        <p:spPr>
          <a:xfrm>
            <a:off x="1556175" y="719375"/>
            <a:ext cx="6616800" cy="699900"/>
          </a:xfrm>
          <a:prstGeom prst="rect">
            <a:avLst/>
          </a:prstGeom>
        </p:spPr>
        <p:txBody>
          <a:bodyPr anchorCtr="0" anchor="b" bIns="91425" lIns="91425" spcFirstLastPara="1" rIns="91425" wrap="square" tIns="91425"/>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33" name="Shape 33"/>
          <p:cNvSpPr txBox="1"/>
          <p:nvPr>
            <p:ph idx="1" type="body"/>
          </p:nvPr>
        </p:nvSpPr>
        <p:spPr>
          <a:xfrm>
            <a:off x="1556175" y="1419658"/>
            <a:ext cx="2132700" cy="3460200"/>
          </a:xfrm>
          <a:prstGeom prst="rect">
            <a:avLst/>
          </a:prstGeom>
        </p:spPr>
        <p:txBody>
          <a:bodyPr anchorCtr="0" anchor="t" bIns="91425" lIns="91425" spcFirstLastPara="1" rIns="91425" wrap="square" tIns="91425"/>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4" name="Shape 34"/>
          <p:cNvSpPr txBox="1"/>
          <p:nvPr>
            <p:ph idx="2" type="body"/>
          </p:nvPr>
        </p:nvSpPr>
        <p:spPr>
          <a:xfrm>
            <a:off x="3798226" y="1419658"/>
            <a:ext cx="2132700" cy="3460200"/>
          </a:xfrm>
          <a:prstGeom prst="rect">
            <a:avLst/>
          </a:prstGeom>
        </p:spPr>
        <p:txBody>
          <a:bodyPr anchorCtr="0" anchor="t" bIns="91425" lIns="91425" spcFirstLastPara="1" rIns="91425" wrap="square" tIns="91425"/>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5" name="Shape 35"/>
          <p:cNvSpPr txBox="1"/>
          <p:nvPr>
            <p:ph idx="3" type="body"/>
          </p:nvPr>
        </p:nvSpPr>
        <p:spPr>
          <a:xfrm>
            <a:off x="6040277" y="1419658"/>
            <a:ext cx="2132700" cy="3460200"/>
          </a:xfrm>
          <a:prstGeom prst="rect">
            <a:avLst/>
          </a:prstGeom>
        </p:spPr>
        <p:txBody>
          <a:bodyPr anchorCtr="0" anchor="t" bIns="91425" lIns="91425" spcFirstLastPara="1" rIns="91425" wrap="square" tIns="91425"/>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6" name="Shape 36"/>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cxnSp>
        <p:nvCxnSpPr>
          <p:cNvPr id="37" name="Shape 37"/>
          <p:cNvCxnSpPr/>
          <p:nvPr/>
        </p:nvCxnSpPr>
        <p:spPr>
          <a:xfrm>
            <a:off x="1664750" y="1357125"/>
            <a:ext cx="6526200" cy="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8" name="Shape 38"/>
        <p:cNvGrpSpPr/>
        <p:nvPr/>
      </p:nvGrpSpPr>
      <p:grpSpPr>
        <a:xfrm>
          <a:off x="0" y="0"/>
          <a:ext cx="0" cy="0"/>
          <a:chOff x="0" y="0"/>
          <a:chExt cx="0" cy="0"/>
        </a:xfrm>
      </p:grpSpPr>
      <p:sp>
        <p:nvSpPr>
          <p:cNvPr id="39" name="Shape 39"/>
          <p:cNvSpPr txBox="1"/>
          <p:nvPr>
            <p:ph type="title"/>
          </p:nvPr>
        </p:nvSpPr>
        <p:spPr>
          <a:xfrm>
            <a:off x="1556175" y="719375"/>
            <a:ext cx="6616800" cy="699900"/>
          </a:xfrm>
          <a:prstGeom prst="rect">
            <a:avLst/>
          </a:prstGeom>
        </p:spPr>
        <p:txBody>
          <a:bodyPr anchorCtr="0" anchor="b" bIns="91425" lIns="91425" spcFirstLastPara="1" rIns="91425" wrap="square" tIns="91425"/>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40" name="Shape 40"/>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cxnSp>
        <p:nvCxnSpPr>
          <p:cNvPr id="41" name="Shape 41"/>
          <p:cNvCxnSpPr/>
          <p:nvPr/>
        </p:nvCxnSpPr>
        <p:spPr>
          <a:xfrm>
            <a:off x="1664750" y="1357125"/>
            <a:ext cx="6526200" cy="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2" name="Shape 42"/>
        <p:cNvGrpSpPr/>
        <p:nvPr/>
      </p:nvGrpSpPr>
      <p:grpSpPr>
        <a:xfrm>
          <a:off x="0" y="0"/>
          <a:ext cx="0" cy="0"/>
          <a:chOff x="0" y="0"/>
          <a:chExt cx="0" cy="0"/>
        </a:xfrm>
      </p:grpSpPr>
      <p:sp>
        <p:nvSpPr>
          <p:cNvPr id="43" name="Shape 43"/>
          <p:cNvSpPr txBox="1"/>
          <p:nvPr>
            <p:ph idx="1" type="body"/>
          </p:nvPr>
        </p:nvSpPr>
        <p:spPr>
          <a:xfrm>
            <a:off x="1592350" y="3640275"/>
            <a:ext cx="6562500" cy="519600"/>
          </a:xfrm>
          <a:prstGeom prst="rect">
            <a:avLst/>
          </a:prstGeom>
        </p:spPr>
        <p:txBody>
          <a:bodyPr anchorCtr="0" anchor="t" bIns="91425" lIns="91425" spcFirstLastPara="1" rIns="91425" wrap="square" tIns="91425"/>
          <a:lstStyle>
            <a:lvl1pPr indent="-228600" lvl="0" marL="457200">
              <a:spcBef>
                <a:spcPts val="360"/>
              </a:spcBef>
              <a:spcAft>
                <a:spcPts val="0"/>
              </a:spcAft>
              <a:buClr>
                <a:srgbClr val="666666"/>
              </a:buClr>
              <a:buSzPts val="1600"/>
              <a:buNone/>
              <a:defRPr i="1" sz="1600">
                <a:solidFill>
                  <a:srgbClr val="666666"/>
                </a:solidFill>
              </a:defRPr>
            </a:lvl1pPr>
          </a:lstStyle>
          <a:p/>
        </p:txBody>
      </p:sp>
      <p:sp>
        <p:nvSpPr>
          <p:cNvPr id="44" name="Shape 44"/>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cxnSp>
        <p:nvCxnSpPr>
          <p:cNvPr id="45" name="Shape 45"/>
          <p:cNvCxnSpPr/>
          <p:nvPr/>
        </p:nvCxnSpPr>
        <p:spPr>
          <a:xfrm>
            <a:off x="1706950" y="3643125"/>
            <a:ext cx="6321300" cy="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right">
  <p:cSld name="CAPTION_ONLY_1">
    <p:spTree>
      <p:nvGrpSpPr>
        <p:cNvPr id="46" name="Shape 46"/>
        <p:cNvGrpSpPr/>
        <p:nvPr/>
      </p:nvGrpSpPr>
      <p:grpSpPr>
        <a:xfrm>
          <a:off x="0" y="0"/>
          <a:ext cx="0" cy="0"/>
          <a:chOff x="0" y="0"/>
          <a:chExt cx="0" cy="0"/>
        </a:xfrm>
      </p:grpSpPr>
      <p:sp>
        <p:nvSpPr>
          <p:cNvPr id="47" name="Shape 47"/>
          <p:cNvSpPr txBox="1"/>
          <p:nvPr>
            <p:ph idx="1" type="body"/>
          </p:nvPr>
        </p:nvSpPr>
        <p:spPr>
          <a:xfrm>
            <a:off x="6657400" y="838500"/>
            <a:ext cx="1497600" cy="3321300"/>
          </a:xfrm>
          <a:prstGeom prst="rect">
            <a:avLst/>
          </a:prstGeom>
        </p:spPr>
        <p:txBody>
          <a:bodyPr anchorCtr="0" anchor="t" bIns="91425" lIns="91425" spcFirstLastPara="1" rIns="91425" wrap="square" tIns="91425"/>
          <a:lstStyle>
            <a:lvl1pPr indent="-228600" lvl="0" marL="457200" rtl="0">
              <a:spcBef>
                <a:spcPts val="360"/>
              </a:spcBef>
              <a:spcAft>
                <a:spcPts val="0"/>
              </a:spcAft>
              <a:buClr>
                <a:srgbClr val="666666"/>
              </a:buClr>
              <a:buSzPts val="1600"/>
              <a:buNone/>
              <a:defRPr i="1" sz="1600">
                <a:solidFill>
                  <a:srgbClr val="666666"/>
                </a:solidFill>
              </a:defRPr>
            </a:lvl1pPr>
          </a:lstStyle>
          <a:p/>
        </p:txBody>
      </p:sp>
      <p:sp>
        <p:nvSpPr>
          <p:cNvPr id="48" name="Shape 48"/>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cxnSp>
        <p:nvCxnSpPr>
          <p:cNvPr id="49" name="Shape 49"/>
          <p:cNvCxnSpPr/>
          <p:nvPr/>
        </p:nvCxnSpPr>
        <p:spPr>
          <a:xfrm>
            <a:off x="6428800" y="990300"/>
            <a:ext cx="0" cy="312270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theme" Target="../theme/theme1.xml"/><Relationship Id="rId12" Type="http://schemas.openxmlformats.org/officeDocument/2006/relationships/slideLayout" Target="../slideLayouts/slideLayout10.xml"/><Relationship Id="rId1" Type="http://schemas.openxmlformats.org/officeDocument/2006/relationships/image" Target="../media/image6.jpg"/><Relationship Id="rId2" Type="http://schemas.openxmlformats.org/officeDocument/2006/relationships/image" Target="../media/image10.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5" name="Shape 5"/>
        <p:cNvGrpSpPr/>
        <p:nvPr/>
      </p:nvGrpSpPr>
      <p:grpSpPr>
        <a:xfrm>
          <a:off x="0" y="0"/>
          <a:ext cx="0" cy="0"/>
          <a:chOff x="0" y="0"/>
          <a:chExt cx="0" cy="0"/>
        </a:xfrm>
      </p:grpSpPr>
      <p:pic>
        <p:nvPicPr>
          <p:cNvPr descr="libro.png" id="6" name="Shape 6"/>
          <p:cNvPicPr preferRelativeResize="0"/>
          <p:nvPr/>
        </p:nvPicPr>
        <p:blipFill>
          <a:blip r:embed="rId2">
            <a:alphaModFix/>
          </a:blip>
          <a:stretch>
            <a:fillRect/>
          </a:stretch>
        </p:blipFill>
        <p:spPr>
          <a:xfrm>
            <a:off x="0" y="0"/>
            <a:ext cx="9144000" cy="5143500"/>
          </a:xfrm>
          <a:prstGeom prst="rect">
            <a:avLst/>
          </a:prstGeom>
          <a:noFill/>
          <a:ln>
            <a:noFill/>
          </a:ln>
        </p:spPr>
      </p:pic>
      <p:sp>
        <p:nvSpPr>
          <p:cNvPr id="7" name="Shape 7"/>
          <p:cNvSpPr txBox="1"/>
          <p:nvPr>
            <p:ph type="title"/>
          </p:nvPr>
        </p:nvSpPr>
        <p:spPr>
          <a:xfrm>
            <a:off x="1556175" y="719375"/>
            <a:ext cx="6616800" cy="699900"/>
          </a:xfrm>
          <a:prstGeom prst="rect">
            <a:avLst/>
          </a:prstGeom>
          <a:noFill/>
          <a:ln>
            <a:noFill/>
          </a:ln>
        </p:spPr>
        <p:txBody>
          <a:bodyPr anchorCtr="0" anchor="b" bIns="91425" lIns="91425" spcFirstLastPara="1" rIns="91425" wrap="square" tIns="91425"/>
          <a:lstStyle>
            <a:lvl1pPr lvl="0">
              <a:spcBef>
                <a:spcPts val="0"/>
              </a:spcBef>
              <a:spcAft>
                <a:spcPts val="0"/>
              </a:spcAft>
              <a:buClr>
                <a:srgbClr val="25212A"/>
              </a:buClr>
              <a:buSzPts val="2400"/>
              <a:buFont typeface="Oswald"/>
              <a:buNone/>
              <a:defRPr b="1" sz="2400">
                <a:solidFill>
                  <a:srgbClr val="25212A"/>
                </a:solidFill>
                <a:latin typeface="Oswald"/>
                <a:ea typeface="Oswald"/>
                <a:cs typeface="Oswald"/>
                <a:sym typeface="Oswald"/>
              </a:defRPr>
            </a:lvl1pPr>
            <a:lvl2pPr lvl="1">
              <a:spcBef>
                <a:spcPts val="0"/>
              </a:spcBef>
              <a:spcAft>
                <a:spcPts val="0"/>
              </a:spcAft>
              <a:buClr>
                <a:srgbClr val="25212A"/>
              </a:buClr>
              <a:buSzPts val="2400"/>
              <a:buFont typeface="Oswald"/>
              <a:buNone/>
              <a:defRPr b="1" sz="2400">
                <a:solidFill>
                  <a:srgbClr val="25212A"/>
                </a:solidFill>
                <a:latin typeface="Oswald"/>
                <a:ea typeface="Oswald"/>
                <a:cs typeface="Oswald"/>
                <a:sym typeface="Oswald"/>
              </a:defRPr>
            </a:lvl2pPr>
            <a:lvl3pPr lvl="2">
              <a:spcBef>
                <a:spcPts val="0"/>
              </a:spcBef>
              <a:spcAft>
                <a:spcPts val="0"/>
              </a:spcAft>
              <a:buClr>
                <a:srgbClr val="25212A"/>
              </a:buClr>
              <a:buSzPts val="2400"/>
              <a:buFont typeface="Oswald"/>
              <a:buNone/>
              <a:defRPr b="1" sz="2400">
                <a:solidFill>
                  <a:srgbClr val="25212A"/>
                </a:solidFill>
                <a:latin typeface="Oswald"/>
                <a:ea typeface="Oswald"/>
                <a:cs typeface="Oswald"/>
                <a:sym typeface="Oswald"/>
              </a:defRPr>
            </a:lvl3pPr>
            <a:lvl4pPr lvl="3">
              <a:spcBef>
                <a:spcPts val="0"/>
              </a:spcBef>
              <a:spcAft>
                <a:spcPts val="0"/>
              </a:spcAft>
              <a:buClr>
                <a:srgbClr val="25212A"/>
              </a:buClr>
              <a:buSzPts val="2400"/>
              <a:buFont typeface="Oswald"/>
              <a:buNone/>
              <a:defRPr b="1" sz="2400">
                <a:solidFill>
                  <a:srgbClr val="25212A"/>
                </a:solidFill>
                <a:latin typeface="Oswald"/>
                <a:ea typeface="Oswald"/>
                <a:cs typeface="Oswald"/>
                <a:sym typeface="Oswald"/>
              </a:defRPr>
            </a:lvl4pPr>
            <a:lvl5pPr lvl="4">
              <a:spcBef>
                <a:spcPts val="0"/>
              </a:spcBef>
              <a:spcAft>
                <a:spcPts val="0"/>
              </a:spcAft>
              <a:buClr>
                <a:srgbClr val="25212A"/>
              </a:buClr>
              <a:buSzPts val="2400"/>
              <a:buFont typeface="Oswald"/>
              <a:buNone/>
              <a:defRPr b="1" sz="2400">
                <a:solidFill>
                  <a:srgbClr val="25212A"/>
                </a:solidFill>
                <a:latin typeface="Oswald"/>
                <a:ea typeface="Oswald"/>
                <a:cs typeface="Oswald"/>
                <a:sym typeface="Oswald"/>
              </a:defRPr>
            </a:lvl5pPr>
            <a:lvl6pPr lvl="5">
              <a:spcBef>
                <a:spcPts val="0"/>
              </a:spcBef>
              <a:spcAft>
                <a:spcPts val="0"/>
              </a:spcAft>
              <a:buClr>
                <a:srgbClr val="25212A"/>
              </a:buClr>
              <a:buSzPts val="2400"/>
              <a:buFont typeface="Oswald"/>
              <a:buNone/>
              <a:defRPr b="1" sz="2400">
                <a:solidFill>
                  <a:srgbClr val="25212A"/>
                </a:solidFill>
                <a:latin typeface="Oswald"/>
                <a:ea typeface="Oswald"/>
                <a:cs typeface="Oswald"/>
                <a:sym typeface="Oswald"/>
              </a:defRPr>
            </a:lvl6pPr>
            <a:lvl7pPr lvl="6">
              <a:spcBef>
                <a:spcPts val="0"/>
              </a:spcBef>
              <a:spcAft>
                <a:spcPts val="0"/>
              </a:spcAft>
              <a:buClr>
                <a:srgbClr val="25212A"/>
              </a:buClr>
              <a:buSzPts val="2400"/>
              <a:buFont typeface="Oswald"/>
              <a:buNone/>
              <a:defRPr b="1" sz="2400">
                <a:solidFill>
                  <a:srgbClr val="25212A"/>
                </a:solidFill>
                <a:latin typeface="Oswald"/>
                <a:ea typeface="Oswald"/>
                <a:cs typeface="Oswald"/>
                <a:sym typeface="Oswald"/>
              </a:defRPr>
            </a:lvl7pPr>
            <a:lvl8pPr lvl="7">
              <a:spcBef>
                <a:spcPts val="0"/>
              </a:spcBef>
              <a:spcAft>
                <a:spcPts val="0"/>
              </a:spcAft>
              <a:buClr>
                <a:srgbClr val="25212A"/>
              </a:buClr>
              <a:buSzPts val="2400"/>
              <a:buFont typeface="Oswald"/>
              <a:buNone/>
              <a:defRPr b="1" sz="2400">
                <a:solidFill>
                  <a:srgbClr val="25212A"/>
                </a:solidFill>
                <a:latin typeface="Oswald"/>
                <a:ea typeface="Oswald"/>
                <a:cs typeface="Oswald"/>
                <a:sym typeface="Oswald"/>
              </a:defRPr>
            </a:lvl8pPr>
            <a:lvl9pPr lvl="8">
              <a:spcBef>
                <a:spcPts val="0"/>
              </a:spcBef>
              <a:spcAft>
                <a:spcPts val="0"/>
              </a:spcAft>
              <a:buClr>
                <a:srgbClr val="25212A"/>
              </a:buClr>
              <a:buSzPts val="2400"/>
              <a:buFont typeface="Oswald"/>
              <a:buNone/>
              <a:defRPr b="1" sz="2400">
                <a:solidFill>
                  <a:srgbClr val="25212A"/>
                </a:solidFill>
                <a:latin typeface="Oswald"/>
                <a:ea typeface="Oswald"/>
                <a:cs typeface="Oswald"/>
                <a:sym typeface="Oswald"/>
              </a:defRPr>
            </a:lvl9pPr>
          </a:lstStyle>
          <a:p/>
        </p:txBody>
      </p:sp>
      <p:sp>
        <p:nvSpPr>
          <p:cNvPr id="8" name="Shape 8"/>
          <p:cNvSpPr txBox="1"/>
          <p:nvPr>
            <p:ph idx="1" type="body"/>
          </p:nvPr>
        </p:nvSpPr>
        <p:spPr>
          <a:xfrm>
            <a:off x="1556175" y="1378821"/>
            <a:ext cx="6616800" cy="3042300"/>
          </a:xfrm>
          <a:prstGeom prst="rect">
            <a:avLst/>
          </a:prstGeom>
          <a:noFill/>
          <a:ln>
            <a:noFill/>
          </a:ln>
        </p:spPr>
        <p:txBody>
          <a:bodyPr anchorCtr="0" anchor="t" bIns="91425" lIns="91425" spcFirstLastPara="1" rIns="91425" wrap="square" tIns="91425"/>
          <a:lstStyle>
            <a:lvl1pPr indent="-419100" lvl="0" marL="457200">
              <a:spcBef>
                <a:spcPts val="600"/>
              </a:spcBef>
              <a:spcAft>
                <a:spcPts val="0"/>
              </a:spcAft>
              <a:buClr>
                <a:srgbClr val="25212A"/>
              </a:buClr>
              <a:buSzPts val="3000"/>
              <a:buFont typeface="Tinos"/>
              <a:buChar char="◈"/>
              <a:defRPr sz="3000">
                <a:solidFill>
                  <a:srgbClr val="25212A"/>
                </a:solidFill>
                <a:latin typeface="Tinos"/>
                <a:ea typeface="Tinos"/>
                <a:cs typeface="Tinos"/>
                <a:sym typeface="Tinos"/>
              </a:defRPr>
            </a:lvl1pPr>
            <a:lvl2pPr indent="-381000" lvl="1" marL="914400">
              <a:spcBef>
                <a:spcPts val="0"/>
              </a:spcBef>
              <a:spcAft>
                <a:spcPts val="0"/>
              </a:spcAft>
              <a:buClr>
                <a:srgbClr val="25212A"/>
              </a:buClr>
              <a:buSzPts val="2400"/>
              <a:buFont typeface="Tinos"/>
              <a:buChar char="◆"/>
              <a:defRPr sz="2400">
                <a:solidFill>
                  <a:srgbClr val="25212A"/>
                </a:solidFill>
                <a:latin typeface="Tinos"/>
                <a:ea typeface="Tinos"/>
                <a:cs typeface="Tinos"/>
                <a:sym typeface="Tinos"/>
              </a:defRPr>
            </a:lvl2pPr>
            <a:lvl3pPr indent="-381000" lvl="2" marL="1371600">
              <a:spcBef>
                <a:spcPts val="0"/>
              </a:spcBef>
              <a:spcAft>
                <a:spcPts val="0"/>
              </a:spcAft>
              <a:buClr>
                <a:srgbClr val="25212A"/>
              </a:buClr>
              <a:buSzPts val="2400"/>
              <a:buFont typeface="Tinos"/>
              <a:buChar char="◇"/>
              <a:defRPr sz="2400">
                <a:solidFill>
                  <a:srgbClr val="25212A"/>
                </a:solidFill>
                <a:latin typeface="Tinos"/>
                <a:ea typeface="Tinos"/>
                <a:cs typeface="Tinos"/>
                <a:sym typeface="Tinos"/>
              </a:defRPr>
            </a:lvl3pPr>
            <a:lvl4pPr indent="-342900" lvl="3" marL="1828800">
              <a:spcBef>
                <a:spcPts val="0"/>
              </a:spcBef>
              <a:spcAft>
                <a:spcPts val="0"/>
              </a:spcAft>
              <a:buClr>
                <a:srgbClr val="25212A"/>
              </a:buClr>
              <a:buSzPts val="1800"/>
              <a:buFont typeface="Tinos"/>
              <a:buChar char="⬥"/>
              <a:defRPr sz="1800">
                <a:solidFill>
                  <a:srgbClr val="25212A"/>
                </a:solidFill>
                <a:latin typeface="Tinos"/>
                <a:ea typeface="Tinos"/>
                <a:cs typeface="Tinos"/>
                <a:sym typeface="Tinos"/>
              </a:defRPr>
            </a:lvl4pPr>
            <a:lvl5pPr indent="-342900" lvl="4" marL="2286000">
              <a:spcBef>
                <a:spcPts val="0"/>
              </a:spcBef>
              <a:spcAft>
                <a:spcPts val="0"/>
              </a:spcAft>
              <a:buClr>
                <a:srgbClr val="25212A"/>
              </a:buClr>
              <a:buSzPts val="1800"/>
              <a:buFont typeface="Tinos"/>
              <a:buChar char="⬦"/>
              <a:defRPr sz="1800">
                <a:solidFill>
                  <a:srgbClr val="25212A"/>
                </a:solidFill>
                <a:latin typeface="Tinos"/>
                <a:ea typeface="Tinos"/>
                <a:cs typeface="Tinos"/>
                <a:sym typeface="Tinos"/>
              </a:defRPr>
            </a:lvl5pPr>
            <a:lvl6pPr indent="-342900" lvl="5" marL="2743200">
              <a:spcBef>
                <a:spcPts val="0"/>
              </a:spcBef>
              <a:spcAft>
                <a:spcPts val="0"/>
              </a:spcAft>
              <a:buClr>
                <a:srgbClr val="25212A"/>
              </a:buClr>
              <a:buSzPts val="1800"/>
              <a:buFont typeface="Tinos"/>
              <a:buChar char="⬦"/>
              <a:defRPr sz="1800">
                <a:solidFill>
                  <a:srgbClr val="25212A"/>
                </a:solidFill>
                <a:latin typeface="Tinos"/>
                <a:ea typeface="Tinos"/>
                <a:cs typeface="Tinos"/>
                <a:sym typeface="Tinos"/>
              </a:defRPr>
            </a:lvl6pPr>
            <a:lvl7pPr indent="-342900" lvl="6" marL="3200400">
              <a:spcBef>
                <a:spcPts val="0"/>
              </a:spcBef>
              <a:spcAft>
                <a:spcPts val="0"/>
              </a:spcAft>
              <a:buClr>
                <a:srgbClr val="25212A"/>
              </a:buClr>
              <a:buSzPts val="1800"/>
              <a:buFont typeface="Tinos"/>
              <a:buChar char="⬦"/>
              <a:defRPr sz="1800">
                <a:solidFill>
                  <a:srgbClr val="25212A"/>
                </a:solidFill>
                <a:latin typeface="Tinos"/>
                <a:ea typeface="Tinos"/>
                <a:cs typeface="Tinos"/>
                <a:sym typeface="Tinos"/>
              </a:defRPr>
            </a:lvl7pPr>
            <a:lvl8pPr indent="-342900" lvl="7" marL="3657600">
              <a:spcBef>
                <a:spcPts val="0"/>
              </a:spcBef>
              <a:spcAft>
                <a:spcPts val="0"/>
              </a:spcAft>
              <a:buClr>
                <a:srgbClr val="25212A"/>
              </a:buClr>
              <a:buSzPts val="1800"/>
              <a:buFont typeface="Tinos"/>
              <a:buChar char="⬦"/>
              <a:defRPr sz="1800">
                <a:solidFill>
                  <a:srgbClr val="25212A"/>
                </a:solidFill>
                <a:latin typeface="Tinos"/>
                <a:ea typeface="Tinos"/>
                <a:cs typeface="Tinos"/>
                <a:sym typeface="Tinos"/>
              </a:defRPr>
            </a:lvl8pPr>
            <a:lvl9pPr indent="-342900" lvl="8" marL="4114800">
              <a:spcBef>
                <a:spcPts val="0"/>
              </a:spcBef>
              <a:spcAft>
                <a:spcPts val="0"/>
              </a:spcAft>
              <a:buClr>
                <a:srgbClr val="25212A"/>
              </a:buClr>
              <a:buSzPts val="1800"/>
              <a:buFont typeface="Tinos"/>
              <a:buChar char="⬦"/>
              <a:defRPr sz="1800">
                <a:solidFill>
                  <a:srgbClr val="25212A"/>
                </a:solidFill>
                <a:latin typeface="Tinos"/>
                <a:ea typeface="Tinos"/>
                <a:cs typeface="Tinos"/>
                <a:sym typeface="Tinos"/>
              </a:defRPr>
            </a:lvl9pPr>
          </a:lstStyle>
          <a:p/>
        </p:txBody>
      </p:sp>
      <p:sp>
        <p:nvSpPr>
          <p:cNvPr id="9" name="Shape 9"/>
          <p:cNvSpPr txBox="1"/>
          <p:nvPr>
            <p:ph idx="12" type="sldNum"/>
          </p:nvPr>
        </p:nvSpPr>
        <p:spPr>
          <a:xfrm>
            <a:off x="7899350" y="4098426"/>
            <a:ext cx="548700" cy="393600"/>
          </a:xfrm>
          <a:prstGeom prst="rect">
            <a:avLst/>
          </a:prstGeom>
          <a:noFill/>
          <a:ln>
            <a:noFill/>
          </a:ln>
        </p:spPr>
        <p:txBody>
          <a:bodyPr anchorCtr="0" anchor="ctr" bIns="91425" lIns="91425" spcFirstLastPara="1" rIns="91425" wrap="square" tIns="91425">
            <a:noAutofit/>
          </a:bodyPr>
          <a:lstStyle>
            <a:lvl1pPr lvl="0" algn="r">
              <a:buNone/>
              <a:defRPr sz="1200">
                <a:solidFill>
                  <a:srgbClr val="666666"/>
                </a:solidFill>
                <a:latin typeface="Tinos"/>
                <a:ea typeface="Tinos"/>
                <a:cs typeface="Tinos"/>
                <a:sym typeface="Tinos"/>
              </a:defRPr>
            </a:lvl1pPr>
            <a:lvl2pPr lvl="1" algn="r">
              <a:buNone/>
              <a:defRPr sz="1200">
                <a:solidFill>
                  <a:srgbClr val="666666"/>
                </a:solidFill>
                <a:latin typeface="Tinos"/>
                <a:ea typeface="Tinos"/>
                <a:cs typeface="Tinos"/>
                <a:sym typeface="Tinos"/>
              </a:defRPr>
            </a:lvl2pPr>
            <a:lvl3pPr lvl="2" algn="r">
              <a:buNone/>
              <a:defRPr sz="1200">
                <a:solidFill>
                  <a:srgbClr val="666666"/>
                </a:solidFill>
                <a:latin typeface="Tinos"/>
                <a:ea typeface="Tinos"/>
                <a:cs typeface="Tinos"/>
                <a:sym typeface="Tinos"/>
              </a:defRPr>
            </a:lvl3pPr>
            <a:lvl4pPr lvl="3" algn="r">
              <a:buNone/>
              <a:defRPr sz="1200">
                <a:solidFill>
                  <a:srgbClr val="666666"/>
                </a:solidFill>
                <a:latin typeface="Tinos"/>
                <a:ea typeface="Tinos"/>
                <a:cs typeface="Tinos"/>
                <a:sym typeface="Tinos"/>
              </a:defRPr>
            </a:lvl4pPr>
            <a:lvl5pPr lvl="4" algn="r">
              <a:buNone/>
              <a:defRPr sz="1200">
                <a:solidFill>
                  <a:srgbClr val="666666"/>
                </a:solidFill>
                <a:latin typeface="Tinos"/>
                <a:ea typeface="Tinos"/>
                <a:cs typeface="Tinos"/>
                <a:sym typeface="Tinos"/>
              </a:defRPr>
            </a:lvl5pPr>
            <a:lvl6pPr lvl="5" algn="r">
              <a:buNone/>
              <a:defRPr sz="1200">
                <a:solidFill>
                  <a:srgbClr val="666666"/>
                </a:solidFill>
                <a:latin typeface="Tinos"/>
                <a:ea typeface="Tinos"/>
                <a:cs typeface="Tinos"/>
                <a:sym typeface="Tinos"/>
              </a:defRPr>
            </a:lvl6pPr>
            <a:lvl7pPr lvl="6" algn="r">
              <a:buNone/>
              <a:defRPr sz="1200">
                <a:solidFill>
                  <a:srgbClr val="666666"/>
                </a:solidFill>
                <a:latin typeface="Tinos"/>
                <a:ea typeface="Tinos"/>
                <a:cs typeface="Tinos"/>
                <a:sym typeface="Tinos"/>
              </a:defRPr>
            </a:lvl7pPr>
            <a:lvl8pPr lvl="7" algn="r">
              <a:buNone/>
              <a:defRPr sz="1200">
                <a:solidFill>
                  <a:srgbClr val="666666"/>
                </a:solidFill>
                <a:latin typeface="Tinos"/>
                <a:ea typeface="Tinos"/>
                <a:cs typeface="Tinos"/>
                <a:sym typeface="Tinos"/>
              </a:defRPr>
            </a:lvl8pPr>
            <a:lvl9pPr lvl="8" algn="r">
              <a:buNone/>
              <a:defRPr sz="1200">
                <a:solidFill>
                  <a:srgbClr val="666666"/>
                </a:solidFill>
                <a:latin typeface="Tinos"/>
                <a:ea typeface="Tinos"/>
                <a:cs typeface="Tinos"/>
                <a:sym typeface="Tinos"/>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hyperlink" Target="http://remix.ethereum.or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hyperlink" Target="http://remix.ethereum.org" TargetMode="Externa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hyperlink" Target="https://goo.gl/eYZ7HW" TargetMode="Externa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hyperlink" Target="https://remix.ethereum.or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hyperlink" Target="https://rinkeby.etherscan.io/tx/0x5cfbd9488e94bc90bbc15c8c28b575ceac55e6e0e349928dcbb461231972c15b" TargetMode="External"/><Relationship Id="rId4" Type="http://schemas.openxmlformats.org/officeDocument/2006/relationships/hyperlink" Target="https://rinkeby.etherscan.io/tx/0x5cfbd9488e94bc90bbc15c8c28b575ceac55e6e0e349928dcbb461231972c15b" TargetMode="External"/><Relationship Id="rId5" Type="http://schemas.openxmlformats.org/officeDocument/2006/relationships/hyperlink" Target="https://remix.ethereum.org/" TargetMode="External"/><Relationship Id="rId6"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hyperlink" Target="https://t.me/lingqingmeng" TargetMode="Externa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hyperlink" Target="http://en.wikipedia.org/wiki/Cryptographic_hash_function"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hyperlink" Target="https://metamask.io"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hyperlink" Target="https://metamask.io"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hyperlink" Target="https://metamask.io"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 name="Shape 55"/>
        <p:cNvGrpSpPr/>
        <p:nvPr/>
      </p:nvGrpSpPr>
      <p:grpSpPr>
        <a:xfrm>
          <a:off x="0" y="0"/>
          <a:ext cx="0" cy="0"/>
          <a:chOff x="0" y="0"/>
          <a:chExt cx="0" cy="0"/>
        </a:xfrm>
      </p:grpSpPr>
      <p:sp>
        <p:nvSpPr>
          <p:cNvPr id="56" name="Shape 56"/>
          <p:cNvSpPr txBox="1"/>
          <p:nvPr>
            <p:ph type="ctrTitle"/>
          </p:nvPr>
        </p:nvSpPr>
        <p:spPr>
          <a:xfrm>
            <a:off x="2195400" y="1112150"/>
            <a:ext cx="5307900" cy="1159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BLOCKPARTY</a:t>
            </a:r>
            <a:endParaRPr/>
          </a:p>
        </p:txBody>
      </p:sp>
      <p:sp>
        <p:nvSpPr>
          <p:cNvPr id="57" name="Shape 57"/>
          <p:cNvSpPr txBox="1"/>
          <p:nvPr/>
        </p:nvSpPr>
        <p:spPr>
          <a:xfrm>
            <a:off x="2249000" y="3411675"/>
            <a:ext cx="1571700" cy="734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latin typeface="Oswald"/>
                <a:ea typeface="Oswald"/>
                <a:cs typeface="Oswald"/>
                <a:sym typeface="Oswald"/>
              </a:rPr>
              <a:t>Ling Qing Meng</a:t>
            </a:r>
            <a:endParaRPr>
              <a:latin typeface="Oswald"/>
              <a:ea typeface="Oswald"/>
              <a:cs typeface="Oswald"/>
              <a:sym typeface="Oswald"/>
            </a:endParaRPr>
          </a:p>
          <a:p>
            <a:pPr indent="0" lvl="0" marL="0">
              <a:spcBef>
                <a:spcPts val="0"/>
              </a:spcBef>
              <a:spcAft>
                <a:spcPts val="0"/>
              </a:spcAft>
              <a:buNone/>
            </a:pPr>
            <a:r>
              <a:rPr lang="en">
                <a:latin typeface="Oswald"/>
                <a:ea typeface="Oswald"/>
                <a:cs typeface="Oswald"/>
                <a:sym typeface="Oswald"/>
              </a:rPr>
              <a:t>Fr8 Network</a:t>
            </a:r>
            <a:br>
              <a:rPr lang="en">
                <a:latin typeface="Oswald"/>
                <a:ea typeface="Oswald"/>
                <a:cs typeface="Oswald"/>
                <a:sym typeface="Oswald"/>
              </a:rPr>
            </a:br>
            <a:r>
              <a:rPr lang="en">
                <a:latin typeface="Oswald"/>
                <a:ea typeface="Oswald"/>
                <a:cs typeface="Oswald"/>
                <a:sym typeface="Oswald"/>
              </a:rPr>
              <a:t>ling@fr8.network</a:t>
            </a:r>
            <a:endParaRPr>
              <a:latin typeface="Oswald"/>
              <a:ea typeface="Oswald"/>
              <a:cs typeface="Oswald"/>
              <a:sym typeface="Oswald"/>
            </a:endParaRPr>
          </a:p>
        </p:txBody>
      </p:sp>
      <p:sp>
        <p:nvSpPr>
          <p:cNvPr id="58" name="Shape 58"/>
          <p:cNvSpPr txBox="1"/>
          <p:nvPr>
            <p:ph type="ctrTitle"/>
          </p:nvPr>
        </p:nvSpPr>
        <p:spPr>
          <a:xfrm>
            <a:off x="2249000" y="1945750"/>
            <a:ext cx="5307900" cy="1159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sz="3600"/>
              <a:t>2018.03.</a:t>
            </a:r>
            <a:r>
              <a:rPr lang="en" sz="3600"/>
              <a:t>29 </a:t>
            </a:r>
            <a:endParaRPr sz="3600"/>
          </a:p>
          <a:p>
            <a:pPr indent="0" lvl="0" marL="0" rtl="0">
              <a:spcBef>
                <a:spcPts val="0"/>
              </a:spcBef>
              <a:spcAft>
                <a:spcPts val="0"/>
              </a:spcAft>
              <a:buNone/>
            </a:pPr>
            <a:r>
              <a:rPr lang="en" sz="3600"/>
              <a:t>Seoul, Korea</a:t>
            </a:r>
            <a:endParaRPr sz="3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Shape 132"/>
          <p:cNvSpPr txBox="1"/>
          <p:nvPr>
            <p:ph idx="4294967295" type="ctrTitle"/>
          </p:nvPr>
        </p:nvSpPr>
        <p:spPr>
          <a:xfrm>
            <a:off x="1753075" y="2421550"/>
            <a:ext cx="5637900" cy="1159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6000"/>
              <a:t>2.</a:t>
            </a:r>
            <a:endParaRPr sz="6000"/>
          </a:p>
          <a:p>
            <a:pPr indent="0" lvl="0" marL="0" rtl="0">
              <a:spcBef>
                <a:spcPts val="0"/>
              </a:spcBef>
              <a:spcAft>
                <a:spcPts val="0"/>
              </a:spcAft>
              <a:buNone/>
            </a:pPr>
            <a:r>
              <a:rPr lang="en" sz="6000"/>
              <a:t>REMIX IDE</a:t>
            </a:r>
            <a:endParaRPr sz="6000"/>
          </a:p>
        </p:txBody>
      </p:sp>
      <p:sp>
        <p:nvSpPr>
          <p:cNvPr id="133" name="Shape 133"/>
          <p:cNvSpPr txBox="1"/>
          <p:nvPr>
            <p:ph idx="4294967295" type="subTitle"/>
          </p:nvPr>
        </p:nvSpPr>
        <p:spPr>
          <a:xfrm>
            <a:off x="1753075" y="3335355"/>
            <a:ext cx="5637900" cy="7848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i="1" lang="en" sz="1800">
                <a:solidFill>
                  <a:srgbClr val="666666"/>
                </a:solidFill>
              </a:rPr>
              <a:t>The Jsfiddle for </a:t>
            </a:r>
            <a:r>
              <a:rPr i="1" lang="en" sz="1800">
                <a:solidFill>
                  <a:srgbClr val="666666"/>
                </a:solidFill>
              </a:rPr>
              <a:t>Solidity</a:t>
            </a:r>
            <a:endParaRPr i="1" sz="1800">
              <a:solidFill>
                <a:srgbClr val="666666"/>
              </a:solidFill>
            </a:endParaRPr>
          </a:p>
          <a:p>
            <a:pPr indent="0" lvl="0" marL="0" rtl="0">
              <a:spcBef>
                <a:spcPts val="600"/>
              </a:spcBef>
              <a:spcAft>
                <a:spcPts val="0"/>
              </a:spcAft>
              <a:buNone/>
            </a:pPr>
            <a:r>
              <a:rPr i="1" lang="en" sz="1800">
                <a:solidFill>
                  <a:srgbClr val="666666"/>
                </a:solidFill>
              </a:rPr>
              <a:t>Zero setup interface with web3, solc compiler, client wallet</a:t>
            </a:r>
            <a:endParaRPr i="1" sz="1800">
              <a:solidFill>
                <a:srgbClr val="666666"/>
              </a:solidFill>
            </a:endParaRPr>
          </a:p>
        </p:txBody>
      </p:sp>
      <p:sp>
        <p:nvSpPr>
          <p:cNvPr id="134" name="Shape 134"/>
          <p:cNvSpPr/>
          <p:nvPr/>
        </p:nvSpPr>
        <p:spPr>
          <a:xfrm>
            <a:off x="3992386" y="932960"/>
            <a:ext cx="1145591" cy="1160843"/>
          </a:xfrm>
          <a:custGeom>
            <a:pathLst>
              <a:path extrusionOk="0" h="16668" w="16449">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25212A">
              <a:alpha val="7115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D9EEB"/>
              </a:solidFill>
            </a:endParaRPr>
          </a:p>
        </p:txBody>
      </p:sp>
      <p:sp>
        <p:nvSpPr>
          <p:cNvPr id="135" name="Shape 135"/>
          <p:cNvSpPr/>
          <p:nvPr/>
        </p:nvSpPr>
        <p:spPr>
          <a:xfrm rot="1473024">
            <a:off x="2950780" y="1512566"/>
            <a:ext cx="669785" cy="652437"/>
          </a:xfrm>
          <a:custGeom>
            <a:pathLst>
              <a:path extrusionOk="0" h="18250" w="18737">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25212A">
              <a:alpha val="7115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D9EEB"/>
              </a:solidFill>
            </a:endParaRPr>
          </a:p>
        </p:txBody>
      </p:sp>
      <p:sp>
        <p:nvSpPr>
          <p:cNvPr id="136" name="Shape 136"/>
          <p:cNvSpPr/>
          <p:nvPr/>
        </p:nvSpPr>
        <p:spPr>
          <a:xfrm>
            <a:off x="3585666" y="989800"/>
            <a:ext cx="293240" cy="284954"/>
          </a:xfrm>
          <a:custGeom>
            <a:pathLst>
              <a:path extrusionOk="0" h="15063" w="15501">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25212A">
              <a:alpha val="7115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D9EEB"/>
              </a:solidFill>
            </a:endParaRPr>
          </a:p>
        </p:txBody>
      </p:sp>
      <p:sp>
        <p:nvSpPr>
          <p:cNvPr id="137" name="Shape 137"/>
          <p:cNvSpPr/>
          <p:nvPr/>
        </p:nvSpPr>
        <p:spPr>
          <a:xfrm rot="2487194">
            <a:off x="2595886" y="2175152"/>
            <a:ext cx="208629" cy="202734"/>
          </a:xfrm>
          <a:custGeom>
            <a:pathLst>
              <a:path extrusionOk="0" h="15063" w="15501">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25212A">
              <a:alpha val="7115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D9EEB"/>
              </a:solidFill>
            </a:endParaRPr>
          </a:p>
        </p:txBody>
      </p:sp>
      <p:sp>
        <p:nvSpPr>
          <p:cNvPr id="138" name="Shape 138"/>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139" name="Shape 139"/>
          <p:cNvSpPr/>
          <p:nvPr/>
        </p:nvSpPr>
        <p:spPr>
          <a:xfrm>
            <a:off x="4119066" y="685000"/>
            <a:ext cx="293240" cy="284954"/>
          </a:xfrm>
          <a:custGeom>
            <a:pathLst>
              <a:path extrusionOk="0" h="15063" w="15501">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25212A">
              <a:alpha val="7115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D9EEB"/>
              </a:solidFill>
            </a:endParaRPr>
          </a:p>
        </p:txBody>
      </p:sp>
      <p:sp>
        <p:nvSpPr>
          <p:cNvPr id="140" name="Shape 140"/>
          <p:cNvSpPr/>
          <p:nvPr/>
        </p:nvSpPr>
        <p:spPr>
          <a:xfrm>
            <a:off x="3814266" y="2132800"/>
            <a:ext cx="293240" cy="284954"/>
          </a:xfrm>
          <a:custGeom>
            <a:pathLst>
              <a:path extrusionOk="0" h="15063" w="15501">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25212A">
              <a:alpha val="7115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D9EEB"/>
              </a:solidFill>
            </a:endParaRPr>
          </a:p>
        </p:txBody>
      </p:sp>
      <p:sp>
        <p:nvSpPr>
          <p:cNvPr id="141" name="Shape 141"/>
          <p:cNvSpPr/>
          <p:nvPr/>
        </p:nvSpPr>
        <p:spPr>
          <a:xfrm>
            <a:off x="5109666" y="1751800"/>
            <a:ext cx="293240" cy="284954"/>
          </a:xfrm>
          <a:custGeom>
            <a:pathLst>
              <a:path extrusionOk="0" h="15063" w="15501">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25212A">
              <a:alpha val="7115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D9EEB"/>
              </a:solidFill>
            </a:endParaRPr>
          </a:p>
        </p:txBody>
      </p:sp>
      <p:sp>
        <p:nvSpPr>
          <p:cNvPr id="142" name="Shape 142"/>
          <p:cNvSpPr/>
          <p:nvPr/>
        </p:nvSpPr>
        <p:spPr>
          <a:xfrm rot="2487194">
            <a:off x="5262886" y="727352"/>
            <a:ext cx="208629" cy="202734"/>
          </a:xfrm>
          <a:custGeom>
            <a:pathLst>
              <a:path extrusionOk="0" h="15063" w="15501">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25212A">
              <a:alpha val="7115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D9EEB"/>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Shape 147"/>
          <p:cNvSpPr/>
          <p:nvPr/>
        </p:nvSpPr>
        <p:spPr>
          <a:xfrm>
            <a:off x="3995025" y="996062"/>
            <a:ext cx="3993203" cy="3108754"/>
          </a:xfrm>
          <a:custGeom>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alpha val="962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8" name="Shape 148"/>
          <p:cNvSpPr txBox="1"/>
          <p:nvPr>
            <p:ph idx="4294967295" type="body"/>
          </p:nvPr>
        </p:nvSpPr>
        <p:spPr>
          <a:xfrm>
            <a:off x="1473925" y="823550"/>
            <a:ext cx="2477700" cy="35568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b="1" lang="en" sz="1600">
                <a:latin typeface="Oswald"/>
                <a:ea typeface="Oswald"/>
                <a:cs typeface="Oswald"/>
                <a:sym typeface="Oswald"/>
              </a:rPr>
              <a:t>DEPENDENCIES</a:t>
            </a:r>
            <a:endParaRPr b="1" sz="1600">
              <a:latin typeface="Oswald"/>
              <a:ea typeface="Oswald"/>
              <a:cs typeface="Oswald"/>
              <a:sym typeface="Oswald"/>
            </a:endParaRPr>
          </a:p>
          <a:p>
            <a:pPr indent="-330200" lvl="0" marL="457200" rtl="0">
              <a:spcBef>
                <a:spcPts val="600"/>
              </a:spcBef>
              <a:spcAft>
                <a:spcPts val="0"/>
              </a:spcAft>
              <a:buSzPts val="1600"/>
              <a:buAutoNum type="arabicPeriod"/>
            </a:pPr>
            <a:r>
              <a:rPr lang="en" sz="1600"/>
              <a:t>Google Chrome and Metamask</a:t>
            </a:r>
            <a:endParaRPr b="1" sz="1600"/>
          </a:p>
          <a:p>
            <a:pPr indent="-330200" lvl="0" marL="457200" rtl="0">
              <a:spcBef>
                <a:spcPts val="0"/>
              </a:spcBef>
              <a:spcAft>
                <a:spcPts val="0"/>
              </a:spcAft>
              <a:buSzPts val="1600"/>
              <a:buAutoNum type="arabicPeriod"/>
            </a:pPr>
            <a:r>
              <a:rPr b="1" lang="en" sz="1600"/>
              <a:t>Rinkeby Ether</a:t>
            </a:r>
            <a:endParaRPr b="1" sz="1600"/>
          </a:p>
          <a:p>
            <a:pPr indent="0" lvl="0" marL="0" rtl="0">
              <a:spcBef>
                <a:spcPts val="600"/>
              </a:spcBef>
              <a:spcAft>
                <a:spcPts val="0"/>
              </a:spcAft>
              <a:buNone/>
            </a:pPr>
            <a:r>
              <a:rPr b="1" lang="en" sz="1600"/>
              <a:t>	</a:t>
            </a:r>
            <a:r>
              <a:rPr lang="en" sz="1600"/>
              <a:t>Import Private Key</a:t>
            </a:r>
            <a:endParaRPr sz="1600"/>
          </a:p>
          <a:p>
            <a:pPr indent="457200" lvl="0" marL="0" rtl="0">
              <a:spcBef>
                <a:spcPts val="600"/>
              </a:spcBef>
              <a:spcAft>
                <a:spcPts val="0"/>
              </a:spcAft>
              <a:buNone/>
            </a:pPr>
            <a:r>
              <a:rPr b="1" lang="en" sz="1600"/>
              <a:t>Open</a:t>
            </a:r>
            <a:r>
              <a:rPr b="1" lang="en" sz="1600"/>
              <a:t> Remix IDE in </a:t>
            </a:r>
            <a:endParaRPr b="1" sz="1600"/>
          </a:p>
          <a:p>
            <a:pPr indent="457200" lvl="0" marL="0" rtl="0">
              <a:spcBef>
                <a:spcPts val="600"/>
              </a:spcBef>
              <a:spcAft>
                <a:spcPts val="0"/>
              </a:spcAft>
              <a:buNone/>
            </a:pPr>
            <a:r>
              <a:rPr b="1" lang="en" sz="1600"/>
              <a:t>new tab</a:t>
            </a:r>
            <a:endParaRPr b="1" sz="1600"/>
          </a:p>
          <a:p>
            <a:pPr indent="457200" lvl="0" marL="0" rtl="0">
              <a:spcBef>
                <a:spcPts val="600"/>
              </a:spcBef>
              <a:spcAft>
                <a:spcPts val="0"/>
              </a:spcAft>
              <a:buNone/>
            </a:pPr>
            <a:r>
              <a:rPr lang="en" sz="1600"/>
              <a:t>Set Environment to</a:t>
            </a:r>
            <a:endParaRPr sz="1600"/>
          </a:p>
          <a:p>
            <a:pPr indent="457200" lvl="0" marL="0" rtl="0">
              <a:spcBef>
                <a:spcPts val="600"/>
              </a:spcBef>
              <a:spcAft>
                <a:spcPts val="0"/>
              </a:spcAft>
              <a:buNone/>
            </a:pPr>
            <a:r>
              <a:rPr lang="en" sz="1600"/>
              <a:t>Injected Web3</a:t>
            </a:r>
            <a:endParaRPr sz="1600"/>
          </a:p>
          <a:p>
            <a:pPr indent="457200" lvl="0" marL="0" rtl="0">
              <a:spcBef>
                <a:spcPts val="600"/>
              </a:spcBef>
              <a:spcAft>
                <a:spcPts val="0"/>
              </a:spcAft>
              <a:buNone/>
            </a:pPr>
            <a:r>
              <a:rPr lang="en" sz="1600"/>
              <a:t>(Rinkeby) </a:t>
            </a:r>
            <a:endParaRPr sz="1600"/>
          </a:p>
          <a:p>
            <a:pPr indent="-330200" lvl="0" marL="457200" rtl="0">
              <a:spcBef>
                <a:spcPts val="600"/>
              </a:spcBef>
              <a:spcAft>
                <a:spcPts val="0"/>
              </a:spcAft>
              <a:buSzPts val="1600"/>
              <a:buAutoNum type="arabicPeriod"/>
            </a:pPr>
            <a:r>
              <a:rPr lang="en" sz="1600"/>
              <a:t>Remix IDE</a:t>
            </a:r>
            <a:endParaRPr sz="1600"/>
          </a:p>
        </p:txBody>
      </p:sp>
      <p:sp>
        <p:nvSpPr>
          <p:cNvPr id="149" name="Shape 149"/>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50" name="Shape 150"/>
          <p:cNvPicPr preferRelativeResize="0"/>
          <p:nvPr/>
        </p:nvPicPr>
        <p:blipFill>
          <a:blip r:embed="rId3">
            <a:alphaModFix/>
          </a:blip>
          <a:stretch>
            <a:fillRect/>
          </a:stretch>
        </p:blipFill>
        <p:spPr>
          <a:xfrm>
            <a:off x="4135262" y="1149375"/>
            <a:ext cx="3712724" cy="2326973"/>
          </a:xfrm>
          <a:prstGeom prst="rect">
            <a:avLst/>
          </a:prstGeom>
          <a:noFill/>
          <a:ln>
            <a:noFill/>
          </a:ln>
        </p:spPr>
      </p:pic>
      <p:sp>
        <p:nvSpPr>
          <p:cNvPr id="151" name="Shape 151"/>
          <p:cNvSpPr txBox="1"/>
          <p:nvPr/>
        </p:nvSpPr>
        <p:spPr>
          <a:xfrm>
            <a:off x="4583650" y="596625"/>
            <a:ext cx="2687700" cy="393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200" u="sng">
                <a:solidFill>
                  <a:schemeClr val="hlink"/>
                </a:solidFill>
                <a:latin typeface="Roboto Mono"/>
                <a:ea typeface="Roboto Mono"/>
                <a:cs typeface="Roboto Mono"/>
                <a:sym typeface="Roboto Mono"/>
                <a:hlinkClick r:id="rId4"/>
              </a:rPr>
              <a:t>http://remix.ethereum.org</a:t>
            </a:r>
            <a:endParaRPr sz="1200">
              <a:latin typeface="Roboto Mono"/>
              <a:ea typeface="Roboto Mono"/>
              <a:cs typeface="Roboto Mono"/>
              <a:sym typeface="Roboto Mono"/>
            </a:endParaRPr>
          </a:p>
          <a:p>
            <a:pPr indent="0" lvl="0" marL="0">
              <a:spcBef>
                <a:spcPts val="0"/>
              </a:spcBef>
              <a:spcAft>
                <a:spcPts val="0"/>
              </a:spcAft>
              <a:buNone/>
            </a:pPr>
            <a:r>
              <a:t/>
            </a:r>
            <a:endParaRPr sz="1200">
              <a:latin typeface="Roboto Mono"/>
              <a:ea typeface="Roboto Mono"/>
              <a:cs typeface="Roboto Mono"/>
              <a:sym typeface="Roboto Mon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Shape 156"/>
          <p:cNvSpPr/>
          <p:nvPr/>
        </p:nvSpPr>
        <p:spPr>
          <a:xfrm>
            <a:off x="3995025" y="996062"/>
            <a:ext cx="3993203" cy="3108754"/>
          </a:xfrm>
          <a:custGeom>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alpha val="962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7" name="Shape 157"/>
          <p:cNvSpPr txBox="1"/>
          <p:nvPr>
            <p:ph idx="4294967295" type="body"/>
          </p:nvPr>
        </p:nvSpPr>
        <p:spPr>
          <a:xfrm>
            <a:off x="1473925" y="823550"/>
            <a:ext cx="2477700" cy="35568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b="1" lang="en" sz="1600">
                <a:latin typeface="Oswald"/>
                <a:ea typeface="Oswald"/>
                <a:cs typeface="Oswald"/>
                <a:sym typeface="Oswald"/>
              </a:rPr>
              <a:t>DEPENDENCIES</a:t>
            </a:r>
            <a:endParaRPr b="1" sz="1600">
              <a:latin typeface="Oswald"/>
              <a:ea typeface="Oswald"/>
              <a:cs typeface="Oswald"/>
              <a:sym typeface="Oswald"/>
            </a:endParaRPr>
          </a:p>
          <a:p>
            <a:pPr indent="-330200" lvl="0" marL="457200" rtl="0">
              <a:spcBef>
                <a:spcPts val="600"/>
              </a:spcBef>
              <a:spcAft>
                <a:spcPts val="0"/>
              </a:spcAft>
              <a:buSzPts val="1600"/>
              <a:buAutoNum type="arabicPeriod"/>
            </a:pPr>
            <a:r>
              <a:rPr lang="en" sz="1600"/>
              <a:t>Google Chrome and Metamask</a:t>
            </a:r>
            <a:endParaRPr b="1" sz="1600"/>
          </a:p>
          <a:p>
            <a:pPr indent="-330200" lvl="0" marL="457200" rtl="0">
              <a:spcBef>
                <a:spcPts val="0"/>
              </a:spcBef>
              <a:spcAft>
                <a:spcPts val="0"/>
              </a:spcAft>
              <a:buSzPts val="1600"/>
              <a:buAutoNum type="arabicPeriod"/>
            </a:pPr>
            <a:r>
              <a:rPr b="1" lang="en" sz="1600"/>
              <a:t>Rinkeby Ether</a:t>
            </a:r>
            <a:endParaRPr b="1" sz="1600"/>
          </a:p>
          <a:p>
            <a:pPr indent="0" lvl="0" marL="0" rtl="0">
              <a:spcBef>
                <a:spcPts val="600"/>
              </a:spcBef>
              <a:spcAft>
                <a:spcPts val="0"/>
              </a:spcAft>
              <a:buNone/>
            </a:pPr>
            <a:r>
              <a:rPr b="1" lang="en" sz="1600"/>
              <a:t>	</a:t>
            </a:r>
            <a:r>
              <a:rPr lang="en" sz="1600"/>
              <a:t>Import Private Key</a:t>
            </a:r>
            <a:endParaRPr sz="1600"/>
          </a:p>
          <a:p>
            <a:pPr indent="457200" lvl="0" marL="0" rtl="0">
              <a:spcBef>
                <a:spcPts val="600"/>
              </a:spcBef>
              <a:spcAft>
                <a:spcPts val="0"/>
              </a:spcAft>
              <a:buNone/>
            </a:pPr>
            <a:r>
              <a:rPr lang="en" sz="1600"/>
              <a:t>Open Remix IDE in </a:t>
            </a:r>
            <a:endParaRPr sz="1600"/>
          </a:p>
          <a:p>
            <a:pPr indent="457200" lvl="0" marL="0" rtl="0">
              <a:spcBef>
                <a:spcPts val="600"/>
              </a:spcBef>
              <a:spcAft>
                <a:spcPts val="0"/>
              </a:spcAft>
              <a:buNone/>
            </a:pPr>
            <a:r>
              <a:rPr lang="en" sz="1600"/>
              <a:t>new tab</a:t>
            </a:r>
            <a:endParaRPr sz="1600"/>
          </a:p>
          <a:p>
            <a:pPr indent="457200" lvl="0" marL="0" rtl="0">
              <a:spcBef>
                <a:spcPts val="600"/>
              </a:spcBef>
              <a:spcAft>
                <a:spcPts val="0"/>
              </a:spcAft>
              <a:buNone/>
            </a:pPr>
            <a:r>
              <a:rPr b="1" lang="en" sz="1600"/>
              <a:t>Set Environment to</a:t>
            </a:r>
            <a:endParaRPr b="1" sz="1600"/>
          </a:p>
          <a:p>
            <a:pPr indent="457200" lvl="0" marL="0" rtl="0">
              <a:spcBef>
                <a:spcPts val="600"/>
              </a:spcBef>
              <a:spcAft>
                <a:spcPts val="0"/>
              </a:spcAft>
              <a:buNone/>
            </a:pPr>
            <a:r>
              <a:rPr b="1" lang="en" sz="1600"/>
              <a:t>Injected Web3</a:t>
            </a:r>
            <a:endParaRPr b="1" sz="1600"/>
          </a:p>
          <a:p>
            <a:pPr indent="457200" lvl="0" marL="0" rtl="0">
              <a:spcBef>
                <a:spcPts val="600"/>
              </a:spcBef>
              <a:spcAft>
                <a:spcPts val="0"/>
              </a:spcAft>
              <a:buNone/>
            </a:pPr>
            <a:r>
              <a:rPr b="1" lang="en" sz="1600"/>
              <a:t>(Rinkeby) </a:t>
            </a:r>
            <a:endParaRPr b="1" sz="1600"/>
          </a:p>
          <a:p>
            <a:pPr indent="-330200" lvl="0" marL="457200" rtl="0">
              <a:spcBef>
                <a:spcPts val="600"/>
              </a:spcBef>
              <a:spcAft>
                <a:spcPts val="0"/>
              </a:spcAft>
              <a:buSzPts val="1600"/>
              <a:buAutoNum type="arabicPeriod"/>
            </a:pPr>
            <a:r>
              <a:rPr lang="en" sz="1600"/>
              <a:t>Remix IDE</a:t>
            </a:r>
            <a:endParaRPr sz="1600"/>
          </a:p>
        </p:txBody>
      </p:sp>
      <p:sp>
        <p:nvSpPr>
          <p:cNvPr id="158" name="Shape 158"/>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159" name="Shape 159"/>
          <p:cNvSpPr txBox="1"/>
          <p:nvPr/>
        </p:nvSpPr>
        <p:spPr>
          <a:xfrm>
            <a:off x="4583650" y="596625"/>
            <a:ext cx="26877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200" u="sng">
                <a:solidFill>
                  <a:schemeClr val="hlink"/>
                </a:solidFill>
                <a:latin typeface="Roboto Mono"/>
                <a:ea typeface="Roboto Mono"/>
                <a:cs typeface="Roboto Mono"/>
                <a:sym typeface="Roboto Mono"/>
                <a:hlinkClick r:id="rId3"/>
              </a:rPr>
              <a:t>http://remix.ethereum.org</a:t>
            </a:r>
            <a:endParaRPr sz="1200">
              <a:latin typeface="Roboto Mono"/>
              <a:ea typeface="Roboto Mono"/>
              <a:cs typeface="Roboto Mono"/>
              <a:sym typeface="Roboto Mono"/>
            </a:endParaRPr>
          </a:p>
          <a:p>
            <a:pPr indent="0" lvl="0" marL="0" rtl="0">
              <a:spcBef>
                <a:spcPts val="0"/>
              </a:spcBef>
              <a:spcAft>
                <a:spcPts val="0"/>
              </a:spcAft>
              <a:buNone/>
            </a:pPr>
            <a:r>
              <a:t/>
            </a:r>
            <a:endParaRPr sz="1200">
              <a:latin typeface="Roboto Mono"/>
              <a:ea typeface="Roboto Mono"/>
              <a:cs typeface="Roboto Mono"/>
              <a:sym typeface="Roboto Mono"/>
            </a:endParaRPr>
          </a:p>
        </p:txBody>
      </p:sp>
      <p:pic>
        <p:nvPicPr>
          <p:cNvPr id="160" name="Shape 160"/>
          <p:cNvPicPr preferRelativeResize="0"/>
          <p:nvPr/>
        </p:nvPicPr>
        <p:blipFill>
          <a:blip r:embed="rId4">
            <a:alphaModFix/>
          </a:blip>
          <a:stretch>
            <a:fillRect/>
          </a:stretch>
        </p:blipFill>
        <p:spPr>
          <a:xfrm>
            <a:off x="4158650" y="1118800"/>
            <a:ext cx="3695421" cy="23895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Shape 165"/>
          <p:cNvSpPr txBox="1"/>
          <p:nvPr>
            <p:ph idx="3" type="body"/>
          </p:nvPr>
        </p:nvSpPr>
        <p:spPr>
          <a:xfrm>
            <a:off x="6040277" y="1419658"/>
            <a:ext cx="2132700" cy="34602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b="1" lang="en"/>
              <a:t>Paste Private Key</a:t>
            </a:r>
            <a:endParaRPr b="1"/>
          </a:p>
          <a:p>
            <a:pPr indent="0" lvl="0" marL="0">
              <a:spcBef>
                <a:spcPts val="600"/>
              </a:spcBef>
              <a:spcAft>
                <a:spcPts val="0"/>
              </a:spcAft>
              <a:buNone/>
            </a:pPr>
            <a:r>
              <a:rPr lang="en"/>
              <a:t>Paste Private Key.</a:t>
            </a:r>
            <a:endParaRPr/>
          </a:p>
          <a:p>
            <a:pPr indent="0" lvl="0" marL="0">
              <a:spcBef>
                <a:spcPts val="600"/>
              </a:spcBef>
              <a:spcAft>
                <a:spcPts val="0"/>
              </a:spcAft>
              <a:buNone/>
            </a:pPr>
            <a:r>
              <a:rPr lang="en"/>
              <a:t>Click button Import.  Confirm your public key matches.</a:t>
            </a:r>
            <a:endParaRPr/>
          </a:p>
        </p:txBody>
      </p:sp>
      <p:sp>
        <p:nvSpPr>
          <p:cNvPr id="166" name="Shape 166"/>
          <p:cNvSpPr txBox="1"/>
          <p:nvPr>
            <p:ph idx="1" type="body"/>
          </p:nvPr>
        </p:nvSpPr>
        <p:spPr>
          <a:xfrm>
            <a:off x="1556175" y="1419651"/>
            <a:ext cx="2132700" cy="30723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b="1" lang="en"/>
              <a:t>Find your name and private key</a:t>
            </a:r>
            <a:endParaRPr b="1"/>
          </a:p>
          <a:p>
            <a:pPr indent="0" lvl="0" marL="0">
              <a:spcBef>
                <a:spcPts val="600"/>
              </a:spcBef>
              <a:spcAft>
                <a:spcPts val="0"/>
              </a:spcAft>
              <a:buNone/>
            </a:pPr>
            <a:r>
              <a:rPr lang="en" sz="1000" u="sng">
                <a:solidFill>
                  <a:schemeClr val="hlink"/>
                </a:solidFill>
                <a:latin typeface="Roboto"/>
                <a:ea typeface="Roboto"/>
                <a:cs typeface="Roboto"/>
                <a:sym typeface="Roboto"/>
                <a:hlinkClick r:id="rId3"/>
              </a:rPr>
              <a:t>https://goo.gl/eYZ7HW</a:t>
            </a:r>
            <a:endParaRPr sz="1000">
              <a:solidFill>
                <a:srgbClr val="444444"/>
              </a:solidFill>
              <a:latin typeface="Roboto"/>
              <a:ea typeface="Roboto"/>
              <a:cs typeface="Roboto"/>
              <a:sym typeface="Roboto"/>
            </a:endParaRPr>
          </a:p>
          <a:p>
            <a:pPr indent="0" lvl="0" marL="0">
              <a:spcBef>
                <a:spcPts val="600"/>
              </a:spcBef>
              <a:spcAft>
                <a:spcPts val="0"/>
              </a:spcAft>
              <a:buNone/>
            </a:pPr>
            <a:r>
              <a:rPr lang="en" sz="1000">
                <a:solidFill>
                  <a:srgbClr val="444444"/>
                </a:solidFill>
                <a:latin typeface="Roboto"/>
                <a:ea typeface="Roboto"/>
                <a:cs typeface="Roboto"/>
                <a:sym typeface="Roboto"/>
              </a:rPr>
              <a:t>Open Metamask in your Chrome</a:t>
            </a:r>
            <a:endParaRPr sz="1000">
              <a:solidFill>
                <a:srgbClr val="444444"/>
              </a:solidFill>
              <a:latin typeface="Roboto"/>
              <a:ea typeface="Roboto"/>
              <a:cs typeface="Roboto"/>
              <a:sym typeface="Roboto"/>
            </a:endParaRPr>
          </a:p>
          <a:p>
            <a:pPr indent="0" lvl="0" marL="0">
              <a:spcBef>
                <a:spcPts val="600"/>
              </a:spcBef>
              <a:spcAft>
                <a:spcPts val="0"/>
              </a:spcAft>
              <a:buNone/>
            </a:pPr>
            <a:r>
              <a:rPr lang="en" sz="1000">
                <a:solidFill>
                  <a:srgbClr val="444444"/>
                </a:solidFill>
                <a:latin typeface="Roboto"/>
                <a:ea typeface="Roboto"/>
                <a:cs typeface="Roboto"/>
                <a:sym typeface="Roboto"/>
              </a:rPr>
              <a:t>Click the top right Profile Icon. </a:t>
            </a:r>
            <a:endParaRPr sz="1000">
              <a:solidFill>
                <a:srgbClr val="444444"/>
              </a:solidFill>
              <a:latin typeface="Roboto"/>
              <a:ea typeface="Roboto"/>
              <a:cs typeface="Roboto"/>
              <a:sym typeface="Roboto"/>
            </a:endParaRPr>
          </a:p>
          <a:p>
            <a:pPr indent="0" lvl="0" marL="0">
              <a:spcBef>
                <a:spcPts val="600"/>
              </a:spcBef>
              <a:spcAft>
                <a:spcPts val="0"/>
              </a:spcAft>
              <a:buNone/>
            </a:pPr>
            <a:r>
              <a:rPr lang="en" sz="1000">
                <a:solidFill>
                  <a:srgbClr val="444444"/>
                </a:solidFill>
                <a:latin typeface="Roboto"/>
                <a:ea typeface="Roboto"/>
                <a:cs typeface="Roboto"/>
                <a:sym typeface="Roboto"/>
              </a:rPr>
              <a:t>Select Import private key in dropdown.</a:t>
            </a:r>
            <a:endParaRPr sz="1000">
              <a:solidFill>
                <a:srgbClr val="444444"/>
              </a:solidFill>
              <a:latin typeface="Roboto"/>
              <a:ea typeface="Roboto"/>
              <a:cs typeface="Roboto"/>
              <a:sym typeface="Roboto"/>
            </a:endParaRPr>
          </a:p>
          <a:p>
            <a:pPr indent="0" lvl="0" marL="0">
              <a:spcBef>
                <a:spcPts val="600"/>
              </a:spcBef>
              <a:spcAft>
                <a:spcPts val="0"/>
              </a:spcAft>
              <a:buNone/>
            </a:pPr>
            <a:r>
              <a:t/>
            </a:r>
            <a:endParaRPr sz="1000">
              <a:solidFill>
                <a:srgbClr val="444444"/>
              </a:solidFill>
              <a:latin typeface="Roboto"/>
              <a:ea typeface="Roboto"/>
              <a:cs typeface="Roboto"/>
              <a:sym typeface="Roboto"/>
            </a:endParaRPr>
          </a:p>
        </p:txBody>
      </p:sp>
      <p:sp>
        <p:nvSpPr>
          <p:cNvPr id="167" name="Shape 167"/>
          <p:cNvSpPr txBox="1"/>
          <p:nvPr>
            <p:ph type="title"/>
          </p:nvPr>
        </p:nvSpPr>
        <p:spPr>
          <a:xfrm>
            <a:off x="1556175" y="719375"/>
            <a:ext cx="6616800" cy="6999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HOW TO GET RINKEBY ETHER</a:t>
            </a:r>
            <a:endParaRPr/>
          </a:p>
        </p:txBody>
      </p:sp>
      <p:sp>
        <p:nvSpPr>
          <p:cNvPr id="168" name="Shape 168"/>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169" name="Shape 169"/>
          <p:cNvPicPr preferRelativeResize="0"/>
          <p:nvPr/>
        </p:nvPicPr>
        <p:blipFill>
          <a:blip r:embed="rId4">
            <a:alphaModFix/>
          </a:blip>
          <a:stretch>
            <a:fillRect/>
          </a:stretch>
        </p:blipFill>
        <p:spPr>
          <a:xfrm>
            <a:off x="4015300" y="1419275"/>
            <a:ext cx="1764400" cy="30084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Shape 174"/>
          <p:cNvSpPr txBox="1"/>
          <p:nvPr>
            <p:ph idx="1" type="body"/>
          </p:nvPr>
        </p:nvSpPr>
        <p:spPr>
          <a:xfrm>
            <a:off x="1462075" y="1472475"/>
            <a:ext cx="3279600" cy="30195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b="1" lang="en" sz="1600"/>
              <a:t>Gist: https://goo.gl/pwGNbW</a:t>
            </a:r>
            <a:endParaRPr b="1" sz="1600"/>
          </a:p>
          <a:p>
            <a:pPr indent="0" lvl="0" marL="0">
              <a:spcBef>
                <a:spcPts val="600"/>
              </a:spcBef>
              <a:spcAft>
                <a:spcPts val="0"/>
              </a:spcAft>
              <a:buNone/>
            </a:pPr>
            <a:r>
              <a:rPr lang="en" sz="1600"/>
              <a:t>Copy Gist to clipboard, then in Remix hit the top left </a:t>
            </a:r>
            <a:r>
              <a:rPr b="1" lang="en" sz="1600"/>
              <a:t>(+)</a:t>
            </a:r>
            <a:r>
              <a:rPr lang="en" sz="1600"/>
              <a:t> button to add a file. </a:t>
            </a:r>
            <a:endParaRPr sz="1600"/>
          </a:p>
          <a:p>
            <a:pPr indent="0" lvl="0" marL="0">
              <a:spcBef>
                <a:spcPts val="600"/>
              </a:spcBef>
              <a:spcAft>
                <a:spcPts val="0"/>
              </a:spcAft>
              <a:buNone/>
            </a:pPr>
            <a:r>
              <a:rPr lang="en" sz="1600"/>
              <a:t>The new file </a:t>
            </a:r>
            <a:r>
              <a:rPr i="1" lang="en" sz="1600"/>
              <a:t>must</a:t>
            </a:r>
            <a:r>
              <a:rPr lang="en" sz="1600"/>
              <a:t> be named</a:t>
            </a:r>
            <a:endParaRPr sz="1600"/>
          </a:p>
          <a:p>
            <a:pPr indent="0" lvl="0" marL="0">
              <a:spcBef>
                <a:spcPts val="600"/>
              </a:spcBef>
              <a:spcAft>
                <a:spcPts val="0"/>
              </a:spcAft>
              <a:buNone/>
            </a:pPr>
            <a:r>
              <a:rPr lang="en" sz="1400">
                <a:latin typeface="Roboto Mono"/>
                <a:ea typeface="Roboto Mono"/>
                <a:cs typeface="Roboto Mono"/>
                <a:sym typeface="Roboto Mono"/>
              </a:rPr>
              <a:t>Courses.sol</a:t>
            </a:r>
            <a:endParaRPr sz="1400">
              <a:latin typeface="Roboto Mono"/>
              <a:ea typeface="Roboto Mono"/>
              <a:cs typeface="Roboto Mono"/>
              <a:sym typeface="Roboto Mono"/>
            </a:endParaRPr>
          </a:p>
          <a:p>
            <a:pPr indent="0" lvl="0" marL="0">
              <a:spcBef>
                <a:spcPts val="600"/>
              </a:spcBef>
              <a:spcAft>
                <a:spcPts val="0"/>
              </a:spcAft>
              <a:buNone/>
            </a:pPr>
            <a:r>
              <a:rPr lang="en" sz="1600"/>
              <a:t>The filename, “class name” and constructor should all == and be the same case.</a:t>
            </a:r>
            <a:endParaRPr sz="1600"/>
          </a:p>
          <a:p>
            <a:pPr indent="0" lvl="0" marL="0">
              <a:spcBef>
                <a:spcPts val="600"/>
              </a:spcBef>
              <a:spcAft>
                <a:spcPts val="0"/>
              </a:spcAft>
              <a:buClr>
                <a:schemeClr val="dk1"/>
              </a:buClr>
              <a:buSzPts val="1100"/>
              <a:buFont typeface="Arial"/>
              <a:buNone/>
            </a:pPr>
            <a:r>
              <a:rPr lang="en" sz="1600"/>
              <a:t>Compiler tab should show green.</a:t>
            </a:r>
            <a:endParaRPr sz="1600"/>
          </a:p>
        </p:txBody>
      </p:sp>
      <p:sp>
        <p:nvSpPr>
          <p:cNvPr id="175" name="Shape 175"/>
          <p:cNvSpPr txBox="1"/>
          <p:nvPr>
            <p:ph type="title"/>
          </p:nvPr>
        </p:nvSpPr>
        <p:spPr>
          <a:xfrm>
            <a:off x="1556175" y="719375"/>
            <a:ext cx="6616800" cy="6999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EXERCISE</a:t>
            </a:r>
            <a:r>
              <a:rPr lang="en"/>
              <a:t>: DEPLOY TO RINKEBY TESTNET (1 of 2)</a:t>
            </a:r>
            <a:endParaRPr/>
          </a:p>
        </p:txBody>
      </p:sp>
      <p:sp>
        <p:nvSpPr>
          <p:cNvPr id="176" name="Shape 176"/>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177" name="Shape 177"/>
          <p:cNvSpPr/>
          <p:nvPr/>
        </p:nvSpPr>
        <p:spPr>
          <a:xfrm flipH="1" rot="-5400000">
            <a:off x="5320188" y="1222773"/>
            <a:ext cx="2511622" cy="3552068"/>
          </a:xfrm>
          <a:custGeom>
            <a:pathLst>
              <a:path extrusionOk="0" h="86210" w="60958">
                <a:moveTo>
                  <a:pt x="28985" y="3938"/>
                </a:moveTo>
                <a:lnTo>
                  <a:pt x="29189" y="4006"/>
                </a:lnTo>
                <a:lnTo>
                  <a:pt x="29189" y="4141"/>
                </a:lnTo>
                <a:lnTo>
                  <a:pt x="29189" y="4277"/>
                </a:lnTo>
                <a:lnTo>
                  <a:pt x="28985" y="4345"/>
                </a:lnTo>
                <a:lnTo>
                  <a:pt x="28850" y="4277"/>
                </a:lnTo>
                <a:lnTo>
                  <a:pt x="28782" y="4141"/>
                </a:lnTo>
                <a:lnTo>
                  <a:pt x="28850" y="4006"/>
                </a:lnTo>
                <a:lnTo>
                  <a:pt x="28985" y="3938"/>
                </a:lnTo>
                <a:close/>
                <a:moveTo>
                  <a:pt x="30479" y="3734"/>
                </a:moveTo>
                <a:lnTo>
                  <a:pt x="30615" y="3802"/>
                </a:lnTo>
                <a:lnTo>
                  <a:pt x="30750" y="3870"/>
                </a:lnTo>
                <a:lnTo>
                  <a:pt x="30818" y="4006"/>
                </a:lnTo>
                <a:lnTo>
                  <a:pt x="30818" y="4141"/>
                </a:lnTo>
                <a:lnTo>
                  <a:pt x="30818" y="4277"/>
                </a:lnTo>
                <a:lnTo>
                  <a:pt x="30750" y="4345"/>
                </a:lnTo>
                <a:lnTo>
                  <a:pt x="30615" y="4481"/>
                </a:lnTo>
                <a:lnTo>
                  <a:pt x="30343" y="4481"/>
                </a:lnTo>
                <a:lnTo>
                  <a:pt x="30207" y="4345"/>
                </a:lnTo>
                <a:lnTo>
                  <a:pt x="30139" y="4277"/>
                </a:lnTo>
                <a:lnTo>
                  <a:pt x="30139" y="4141"/>
                </a:lnTo>
                <a:lnTo>
                  <a:pt x="30139" y="4006"/>
                </a:lnTo>
                <a:lnTo>
                  <a:pt x="30207" y="3870"/>
                </a:lnTo>
                <a:lnTo>
                  <a:pt x="30343" y="3802"/>
                </a:lnTo>
                <a:lnTo>
                  <a:pt x="30479" y="3734"/>
                </a:lnTo>
                <a:close/>
                <a:moveTo>
                  <a:pt x="56885" y="7943"/>
                </a:moveTo>
                <a:lnTo>
                  <a:pt x="56885" y="78132"/>
                </a:lnTo>
                <a:lnTo>
                  <a:pt x="56817" y="78200"/>
                </a:lnTo>
                <a:lnTo>
                  <a:pt x="4209" y="78200"/>
                </a:lnTo>
                <a:lnTo>
                  <a:pt x="4141" y="78132"/>
                </a:lnTo>
                <a:lnTo>
                  <a:pt x="4141" y="7943"/>
                </a:lnTo>
                <a:close/>
                <a:moveTo>
                  <a:pt x="30479" y="80440"/>
                </a:moveTo>
                <a:lnTo>
                  <a:pt x="30071" y="80508"/>
                </a:lnTo>
                <a:lnTo>
                  <a:pt x="29732" y="80576"/>
                </a:lnTo>
                <a:lnTo>
                  <a:pt x="29461" y="80779"/>
                </a:lnTo>
                <a:lnTo>
                  <a:pt x="29189" y="80983"/>
                </a:lnTo>
                <a:lnTo>
                  <a:pt x="28917" y="81255"/>
                </a:lnTo>
                <a:lnTo>
                  <a:pt x="28782" y="81594"/>
                </a:lnTo>
                <a:lnTo>
                  <a:pt x="28646" y="81933"/>
                </a:lnTo>
                <a:lnTo>
                  <a:pt x="28646" y="82273"/>
                </a:lnTo>
                <a:lnTo>
                  <a:pt x="28646" y="82341"/>
                </a:lnTo>
                <a:lnTo>
                  <a:pt x="28646" y="82680"/>
                </a:lnTo>
                <a:lnTo>
                  <a:pt x="28782" y="83020"/>
                </a:lnTo>
                <a:lnTo>
                  <a:pt x="28985" y="83291"/>
                </a:lnTo>
                <a:lnTo>
                  <a:pt x="29189" y="83563"/>
                </a:lnTo>
                <a:lnTo>
                  <a:pt x="29461" y="83834"/>
                </a:lnTo>
                <a:lnTo>
                  <a:pt x="29800" y="83970"/>
                </a:lnTo>
                <a:lnTo>
                  <a:pt x="30139" y="84106"/>
                </a:lnTo>
                <a:lnTo>
                  <a:pt x="30818" y="84106"/>
                </a:lnTo>
                <a:lnTo>
                  <a:pt x="31158" y="83970"/>
                </a:lnTo>
                <a:lnTo>
                  <a:pt x="31497" y="83766"/>
                </a:lnTo>
                <a:lnTo>
                  <a:pt x="31768" y="83563"/>
                </a:lnTo>
                <a:lnTo>
                  <a:pt x="31972" y="83291"/>
                </a:lnTo>
                <a:lnTo>
                  <a:pt x="32176" y="83020"/>
                </a:lnTo>
                <a:lnTo>
                  <a:pt x="32244" y="82612"/>
                </a:lnTo>
                <a:lnTo>
                  <a:pt x="32312" y="82273"/>
                </a:lnTo>
                <a:lnTo>
                  <a:pt x="32244" y="81933"/>
                </a:lnTo>
                <a:lnTo>
                  <a:pt x="32176" y="81594"/>
                </a:lnTo>
                <a:lnTo>
                  <a:pt x="31972" y="81255"/>
                </a:lnTo>
                <a:lnTo>
                  <a:pt x="31768" y="80983"/>
                </a:lnTo>
                <a:lnTo>
                  <a:pt x="31497" y="80779"/>
                </a:lnTo>
                <a:lnTo>
                  <a:pt x="31158" y="80576"/>
                </a:lnTo>
                <a:lnTo>
                  <a:pt x="30818" y="80508"/>
                </a:lnTo>
                <a:lnTo>
                  <a:pt x="30479" y="80440"/>
                </a:lnTo>
                <a:close/>
                <a:moveTo>
                  <a:pt x="30886" y="80304"/>
                </a:moveTo>
                <a:lnTo>
                  <a:pt x="31225" y="80440"/>
                </a:lnTo>
                <a:lnTo>
                  <a:pt x="31565" y="80644"/>
                </a:lnTo>
                <a:lnTo>
                  <a:pt x="31904" y="80847"/>
                </a:lnTo>
                <a:lnTo>
                  <a:pt x="32108" y="81187"/>
                </a:lnTo>
                <a:lnTo>
                  <a:pt x="32312" y="81526"/>
                </a:lnTo>
                <a:lnTo>
                  <a:pt x="32447" y="81866"/>
                </a:lnTo>
                <a:lnTo>
                  <a:pt x="32447" y="82273"/>
                </a:lnTo>
                <a:lnTo>
                  <a:pt x="32447" y="82680"/>
                </a:lnTo>
                <a:lnTo>
                  <a:pt x="32312" y="83020"/>
                </a:lnTo>
                <a:lnTo>
                  <a:pt x="32108" y="83359"/>
                </a:lnTo>
                <a:lnTo>
                  <a:pt x="31904" y="83698"/>
                </a:lnTo>
                <a:lnTo>
                  <a:pt x="31565" y="83902"/>
                </a:lnTo>
                <a:lnTo>
                  <a:pt x="31225" y="84106"/>
                </a:lnTo>
                <a:lnTo>
                  <a:pt x="30886" y="84241"/>
                </a:lnTo>
                <a:lnTo>
                  <a:pt x="30479" y="84309"/>
                </a:lnTo>
                <a:lnTo>
                  <a:pt x="30071" y="84241"/>
                </a:lnTo>
                <a:lnTo>
                  <a:pt x="29732" y="84106"/>
                </a:lnTo>
                <a:lnTo>
                  <a:pt x="29393" y="83970"/>
                </a:lnTo>
                <a:lnTo>
                  <a:pt x="29053" y="83698"/>
                </a:lnTo>
                <a:lnTo>
                  <a:pt x="28850" y="83427"/>
                </a:lnTo>
                <a:lnTo>
                  <a:pt x="28646" y="83087"/>
                </a:lnTo>
                <a:lnTo>
                  <a:pt x="28510" y="82748"/>
                </a:lnTo>
                <a:lnTo>
                  <a:pt x="28442" y="82341"/>
                </a:lnTo>
                <a:lnTo>
                  <a:pt x="28442" y="82273"/>
                </a:lnTo>
                <a:lnTo>
                  <a:pt x="28510" y="81866"/>
                </a:lnTo>
                <a:lnTo>
                  <a:pt x="28646" y="81526"/>
                </a:lnTo>
                <a:lnTo>
                  <a:pt x="28782" y="81187"/>
                </a:lnTo>
                <a:lnTo>
                  <a:pt x="29053" y="80847"/>
                </a:lnTo>
                <a:lnTo>
                  <a:pt x="29325" y="80644"/>
                </a:lnTo>
                <a:lnTo>
                  <a:pt x="29664" y="80440"/>
                </a:lnTo>
                <a:lnTo>
                  <a:pt x="30071" y="80304"/>
                </a:lnTo>
                <a:close/>
                <a:moveTo>
                  <a:pt x="3530" y="815"/>
                </a:moveTo>
                <a:lnTo>
                  <a:pt x="2987" y="883"/>
                </a:lnTo>
                <a:lnTo>
                  <a:pt x="2512" y="1019"/>
                </a:lnTo>
                <a:lnTo>
                  <a:pt x="2036" y="1290"/>
                </a:lnTo>
                <a:lnTo>
                  <a:pt x="1629" y="1630"/>
                </a:lnTo>
                <a:lnTo>
                  <a:pt x="1290" y="2037"/>
                </a:lnTo>
                <a:lnTo>
                  <a:pt x="1086" y="2512"/>
                </a:lnTo>
                <a:lnTo>
                  <a:pt x="950" y="2987"/>
                </a:lnTo>
                <a:lnTo>
                  <a:pt x="882" y="3530"/>
                </a:lnTo>
                <a:lnTo>
                  <a:pt x="882" y="82612"/>
                </a:lnTo>
                <a:lnTo>
                  <a:pt x="950" y="83155"/>
                </a:lnTo>
                <a:lnTo>
                  <a:pt x="1086" y="83698"/>
                </a:lnTo>
                <a:lnTo>
                  <a:pt x="1358" y="84174"/>
                </a:lnTo>
                <a:lnTo>
                  <a:pt x="1765" y="84581"/>
                </a:lnTo>
                <a:lnTo>
                  <a:pt x="2172" y="84852"/>
                </a:lnTo>
                <a:lnTo>
                  <a:pt x="2715" y="85124"/>
                </a:lnTo>
                <a:lnTo>
                  <a:pt x="3258" y="85260"/>
                </a:lnTo>
                <a:lnTo>
                  <a:pt x="3869" y="85328"/>
                </a:lnTo>
                <a:lnTo>
                  <a:pt x="57156" y="85328"/>
                </a:lnTo>
                <a:lnTo>
                  <a:pt x="57767" y="85260"/>
                </a:lnTo>
                <a:lnTo>
                  <a:pt x="58310" y="85124"/>
                </a:lnTo>
                <a:lnTo>
                  <a:pt x="58785" y="84852"/>
                </a:lnTo>
                <a:lnTo>
                  <a:pt x="59260" y="84513"/>
                </a:lnTo>
                <a:lnTo>
                  <a:pt x="59600" y="84106"/>
                </a:lnTo>
                <a:lnTo>
                  <a:pt x="59871" y="83631"/>
                </a:lnTo>
                <a:lnTo>
                  <a:pt x="60075" y="83087"/>
                </a:lnTo>
                <a:lnTo>
                  <a:pt x="60143" y="82477"/>
                </a:lnTo>
                <a:lnTo>
                  <a:pt x="60143" y="3530"/>
                </a:lnTo>
                <a:lnTo>
                  <a:pt x="60075" y="2987"/>
                </a:lnTo>
                <a:lnTo>
                  <a:pt x="59939" y="2512"/>
                </a:lnTo>
                <a:lnTo>
                  <a:pt x="59668" y="2037"/>
                </a:lnTo>
                <a:lnTo>
                  <a:pt x="59328" y="1630"/>
                </a:lnTo>
                <a:lnTo>
                  <a:pt x="58921" y="1290"/>
                </a:lnTo>
                <a:lnTo>
                  <a:pt x="58446" y="1019"/>
                </a:lnTo>
                <a:lnTo>
                  <a:pt x="57903" y="883"/>
                </a:lnTo>
                <a:lnTo>
                  <a:pt x="57360" y="815"/>
                </a:lnTo>
                <a:close/>
                <a:moveTo>
                  <a:pt x="57971" y="679"/>
                </a:moveTo>
                <a:lnTo>
                  <a:pt x="58514" y="883"/>
                </a:lnTo>
                <a:lnTo>
                  <a:pt x="58989" y="1155"/>
                </a:lnTo>
                <a:lnTo>
                  <a:pt x="59464" y="1494"/>
                </a:lnTo>
                <a:lnTo>
                  <a:pt x="59804" y="1901"/>
                </a:lnTo>
                <a:lnTo>
                  <a:pt x="60075" y="2444"/>
                </a:lnTo>
                <a:lnTo>
                  <a:pt x="60211" y="2987"/>
                </a:lnTo>
                <a:lnTo>
                  <a:pt x="60279" y="3530"/>
                </a:lnTo>
                <a:lnTo>
                  <a:pt x="60279" y="82477"/>
                </a:lnTo>
                <a:lnTo>
                  <a:pt x="60211" y="83087"/>
                </a:lnTo>
                <a:lnTo>
                  <a:pt x="60075" y="83698"/>
                </a:lnTo>
                <a:lnTo>
                  <a:pt x="59736" y="84174"/>
                </a:lnTo>
                <a:lnTo>
                  <a:pt x="59396" y="84649"/>
                </a:lnTo>
                <a:lnTo>
                  <a:pt x="58921" y="84988"/>
                </a:lnTo>
                <a:lnTo>
                  <a:pt x="58378" y="85260"/>
                </a:lnTo>
                <a:lnTo>
                  <a:pt x="57767" y="85463"/>
                </a:lnTo>
                <a:lnTo>
                  <a:pt x="57156" y="85531"/>
                </a:lnTo>
                <a:lnTo>
                  <a:pt x="3869" y="85531"/>
                </a:lnTo>
                <a:lnTo>
                  <a:pt x="3190" y="85463"/>
                </a:lnTo>
                <a:lnTo>
                  <a:pt x="2647" y="85260"/>
                </a:lnTo>
                <a:lnTo>
                  <a:pt x="2104" y="84988"/>
                </a:lnTo>
                <a:lnTo>
                  <a:pt x="1629" y="84649"/>
                </a:lnTo>
                <a:lnTo>
                  <a:pt x="1222" y="84241"/>
                </a:lnTo>
                <a:lnTo>
                  <a:pt x="950" y="83766"/>
                </a:lnTo>
                <a:lnTo>
                  <a:pt x="747" y="83223"/>
                </a:lnTo>
                <a:lnTo>
                  <a:pt x="679" y="82612"/>
                </a:lnTo>
                <a:lnTo>
                  <a:pt x="679" y="3530"/>
                </a:lnTo>
                <a:lnTo>
                  <a:pt x="747" y="2987"/>
                </a:lnTo>
                <a:lnTo>
                  <a:pt x="950" y="2444"/>
                </a:lnTo>
                <a:lnTo>
                  <a:pt x="1154" y="1901"/>
                </a:lnTo>
                <a:lnTo>
                  <a:pt x="1561" y="1494"/>
                </a:lnTo>
                <a:lnTo>
                  <a:pt x="1969" y="1155"/>
                </a:lnTo>
                <a:lnTo>
                  <a:pt x="2444" y="883"/>
                </a:lnTo>
                <a:lnTo>
                  <a:pt x="2987" y="679"/>
                </a:lnTo>
                <a:close/>
                <a:moveTo>
                  <a:pt x="3530" y="1"/>
                </a:moveTo>
                <a:lnTo>
                  <a:pt x="2851" y="68"/>
                </a:lnTo>
                <a:lnTo>
                  <a:pt x="2172" y="204"/>
                </a:lnTo>
                <a:lnTo>
                  <a:pt x="1561" y="544"/>
                </a:lnTo>
                <a:lnTo>
                  <a:pt x="1018" y="1019"/>
                </a:lnTo>
                <a:lnTo>
                  <a:pt x="611" y="1562"/>
                </a:lnTo>
                <a:lnTo>
                  <a:pt x="272" y="2173"/>
                </a:lnTo>
                <a:lnTo>
                  <a:pt x="68" y="2852"/>
                </a:lnTo>
                <a:lnTo>
                  <a:pt x="0" y="3530"/>
                </a:lnTo>
                <a:lnTo>
                  <a:pt x="0" y="82612"/>
                </a:lnTo>
                <a:lnTo>
                  <a:pt x="68" y="83359"/>
                </a:lnTo>
                <a:lnTo>
                  <a:pt x="339" y="84038"/>
                </a:lnTo>
                <a:lnTo>
                  <a:pt x="679" y="84649"/>
                </a:lnTo>
                <a:lnTo>
                  <a:pt x="1154" y="85124"/>
                </a:lnTo>
                <a:lnTo>
                  <a:pt x="1697" y="85599"/>
                </a:lnTo>
                <a:lnTo>
                  <a:pt x="2376" y="85938"/>
                </a:lnTo>
                <a:lnTo>
                  <a:pt x="3055" y="86142"/>
                </a:lnTo>
                <a:lnTo>
                  <a:pt x="3869" y="86210"/>
                </a:lnTo>
                <a:lnTo>
                  <a:pt x="57156" y="86210"/>
                </a:lnTo>
                <a:lnTo>
                  <a:pt x="57903" y="86142"/>
                </a:lnTo>
                <a:lnTo>
                  <a:pt x="58582" y="85938"/>
                </a:lnTo>
                <a:lnTo>
                  <a:pt x="59260" y="85599"/>
                </a:lnTo>
                <a:lnTo>
                  <a:pt x="59804" y="85124"/>
                </a:lnTo>
                <a:lnTo>
                  <a:pt x="60347" y="84581"/>
                </a:lnTo>
                <a:lnTo>
                  <a:pt x="60686" y="83970"/>
                </a:lnTo>
                <a:lnTo>
                  <a:pt x="60890" y="83223"/>
                </a:lnTo>
                <a:lnTo>
                  <a:pt x="60957" y="82477"/>
                </a:lnTo>
                <a:lnTo>
                  <a:pt x="60957" y="3530"/>
                </a:lnTo>
                <a:lnTo>
                  <a:pt x="60890" y="2852"/>
                </a:lnTo>
                <a:lnTo>
                  <a:pt x="60686" y="2173"/>
                </a:lnTo>
                <a:lnTo>
                  <a:pt x="60347" y="1562"/>
                </a:lnTo>
                <a:lnTo>
                  <a:pt x="59939" y="1019"/>
                </a:lnTo>
                <a:lnTo>
                  <a:pt x="59396" y="544"/>
                </a:lnTo>
                <a:lnTo>
                  <a:pt x="58785" y="204"/>
                </a:lnTo>
                <a:lnTo>
                  <a:pt x="58106" y="68"/>
                </a:lnTo>
                <a:lnTo>
                  <a:pt x="57360" y="1"/>
                </a:lnTo>
                <a:close/>
              </a:path>
            </a:pathLst>
          </a:custGeom>
          <a:solidFill>
            <a:srgbClr val="000000">
              <a:alpha val="962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78" name="Shape 178"/>
          <p:cNvPicPr preferRelativeResize="0"/>
          <p:nvPr/>
        </p:nvPicPr>
        <p:blipFill>
          <a:blip r:embed="rId3">
            <a:alphaModFix/>
          </a:blip>
          <a:stretch>
            <a:fillRect/>
          </a:stretch>
        </p:blipFill>
        <p:spPr>
          <a:xfrm>
            <a:off x="5161063" y="1911388"/>
            <a:ext cx="2839376" cy="2163801"/>
          </a:xfrm>
          <a:prstGeom prst="rect">
            <a:avLst/>
          </a:prstGeom>
          <a:noFill/>
          <a:ln>
            <a:noFill/>
          </a:ln>
        </p:spPr>
      </p:pic>
      <p:sp>
        <p:nvSpPr>
          <p:cNvPr id="179" name="Shape 179"/>
          <p:cNvSpPr txBox="1"/>
          <p:nvPr/>
        </p:nvSpPr>
        <p:spPr>
          <a:xfrm>
            <a:off x="5387300" y="1266875"/>
            <a:ext cx="2412000" cy="476100"/>
          </a:xfrm>
          <a:prstGeom prst="rect">
            <a:avLst/>
          </a:prstGeom>
          <a:noFill/>
          <a:ln>
            <a:noFill/>
          </a:ln>
        </p:spPr>
        <p:txBody>
          <a:bodyPr anchorCtr="0" anchor="t" bIns="91425" lIns="91425" spcFirstLastPara="1" rIns="91425" wrap="square" tIns="91425">
            <a:noAutofit/>
          </a:bodyPr>
          <a:lstStyle/>
          <a:p>
            <a:pPr indent="0" lvl="0" marL="0" rtl="0">
              <a:spcBef>
                <a:spcPts val="600"/>
              </a:spcBef>
              <a:spcAft>
                <a:spcPts val="0"/>
              </a:spcAft>
              <a:buClr>
                <a:schemeClr val="dk1"/>
              </a:buClr>
              <a:buSzPts val="1100"/>
              <a:buFont typeface="Arial"/>
              <a:buNone/>
            </a:pPr>
            <a:r>
              <a:rPr lang="en" u="sng">
                <a:solidFill>
                  <a:schemeClr val="hlink"/>
                </a:solidFill>
                <a:latin typeface="Tinos"/>
                <a:ea typeface="Tinos"/>
                <a:cs typeface="Tinos"/>
                <a:sym typeface="Tinos"/>
                <a:hlinkClick r:id="rId4"/>
              </a:rPr>
              <a:t>https://remix.ethereum.org/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Shape 184"/>
          <p:cNvSpPr txBox="1"/>
          <p:nvPr>
            <p:ph idx="1" type="body"/>
          </p:nvPr>
        </p:nvSpPr>
        <p:spPr>
          <a:xfrm>
            <a:off x="1462075" y="1472475"/>
            <a:ext cx="3240300" cy="29439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b="1" lang="en" sz="1600"/>
              <a:t>Gist:</a:t>
            </a:r>
            <a:r>
              <a:rPr b="1" lang="en" sz="1600"/>
              <a:t> https://goo.gl/pwGNbW</a:t>
            </a:r>
            <a:endParaRPr b="1" sz="1600"/>
          </a:p>
          <a:p>
            <a:pPr indent="0" lvl="0" marL="0">
              <a:spcBef>
                <a:spcPts val="600"/>
              </a:spcBef>
              <a:spcAft>
                <a:spcPts val="0"/>
              </a:spcAft>
              <a:buNone/>
            </a:pPr>
            <a:r>
              <a:rPr lang="en" sz="1600"/>
              <a:t>On right panel, change tab from </a:t>
            </a:r>
            <a:r>
              <a:rPr b="1" lang="en" sz="1600"/>
              <a:t>Compile </a:t>
            </a:r>
            <a:r>
              <a:rPr lang="en" sz="1600"/>
              <a:t>to </a:t>
            </a:r>
            <a:r>
              <a:rPr b="1" lang="en" sz="1600"/>
              <a:t>Run. </a:t>
            </a:r>
            <a:endParaRPr b="1" sz="1600"/>
          </a:p>
          <a:p>
            <a:pPr indent="0" lvl="0" marL="0">
              <a:spcBef>
                <a:spcPts val="600"/>
              </a:spcBef>
              <a:spcAft>
                <a:spcPts val="0"/>
              </a:spcAft>
              <a:buNone/>
            </a:pPr>
            <a:r>
              <a:rPr lang="en" sz="1600"/>
              <a:t>Hit </a:t>
            </a:r>
            <a:r>
              <a:rPr b="1" lang="en" sz="1600"/>
              <a:t>Create. </a:t>
            </a:r>
            <a:r>
              <a:rPr lang="en" sz="1600"/>
              <a:t>This will prompt metamask to open. </a:t>
            </a:r>
            <a:endParaRPr sz="1600"/>
          </a:p>
          <a:p>
            <a:pPr indent="0" lvl="0" marL="0">
              <a:spcBef>
                <a:spcPts val="600"/>
              </a:spcBef>
              <a:spcAft>
                <a:spcPts val="0"/>
              </a:spcAft>
              <a:buNone/>
            </a:pPr>
            <a:r>
              <a:rPr lang="en" sz="1600"/>
              <a:t>Change input </a:t>
            </a:r>
            <a:r>
              <a:rPr b="1" lang="en" sz="1600"/>
              <a:t>Gas Limit</a:t>
            </a:r>
            <a:r>
              <a:rPr lang="en" sz="1600"/>
              <a:t> to 15. </a:t>
            </a:r>
            <a:endParaRPr sz="1600"/>
          </a:p>
          <a:p>
            <a:pPr indent="0" lvl="0" marL="0">
              <a:spcBef>
                <a:spcPts val="600"/>
              </a:spcBef>
              <a:spcAft>
                <a:spcPts val="0"/>
              </a:spcAft>
              <a:buNone/>
            </a:pPr>
            <a:r>
              <a:rPr lang="en" sz="1600"/>
              <a:t>Hit </a:t>
            </a:r>
            <a:r>
              <a:rPr b="1" lang="en" sz="1600"/>
              <a:t>Submit</a:t>
            </a:r>
            <a:r>
              <a:rPr lang="en" sz="1600"/>
              <a:t>. Confirm success output:</a:t>
            </a:r>
            <a:endParaRPr sz="1600"/>
          </a:p>
          <a:p>
            <a:pPr indent="0" lvl="0" marL="0">
              <a:spcBef>
                <a:spcPts val="600"/>
              </a:spcBef>
              <a:spcAft>
                <a:spcPts val="0"/>
              </a:spcAft>
              <a:buNone/>
            </a:pPr>
            <a:r>
              <a:rPr lang="en" sz="900" u="sng">
                <a:solidFill>
                  <a:srgbClr val="3249F5"/>
                </a:solidFill>
                <a:latin typeface="Verdana"/>
                <a:ea typeface="Verdana"/>
                <a:cs typeface="Verdana"/>
                <a:sym typeface="Verdana"/>
                <a:hlinkClick r:id="rId3"/>
              </a:rPr>
              <a:t>https://rinkeby.etherscan.io/tx/0x5cfbd9488e94bc90bbc15c8c28b575ceac55e6e0e349928dcbb461231972c15b</a:t>
            </a:r>
            <a:endParaRPr sz="900" u="sng">
              <a:solidFill>
                <a:srgbClr val="3249F5"/>
              </a:solidFill>
              <a:latin typeface="Verdana"/>
              <a:ea typeface="Verdana"/>
              <a:cs typeface="Verdana"/>
              <a:sym typeface="Verdana"/>
              <a:hlinkClick r:id="rId4"/>
            </a:endParaRPr>
          </a:p>
          <a:p>
            <a:pPr indent="0" lvl="0" marL="0">
              <a:spcBef>
                <a:spcPts val="600"/>
              </a:spcBef>
              <a:spcAft>
                <a:spcPts val="0"/>
              </a:spcAft>
              <a:buNone/>
            </a:pPr>
            <a:r>
              <a:rPr lang="en" sz="900">
                <a:solidFill>
                  <a:schemeClr val="dk1"/>
                </a:solidFill>
                <a:latin typeface="Verdana"/>
                <a:ea typeface="Verdana"/>
                <a:cs typeface="Verdana"/>
                <a:sym typeface="Verdana"/>
              </a:rPr>
              <a:t>creation of Courses pending...</a:t>
            </a:r>
            <a:endParaRPr sz="900">
              <a:solidFill>
                <a:schemeClr val="dk1"/>
              </a:solidFill>
              <a:latin typeface="Verdana"/>
              <a:ea typeface="Verdana"/>
              <a:cs typeface="Verdana"/>
              <a:sym typeface="Verdana"/>
            </a:endParaRPr>
          </a:p>
          <a:p>
            <a:pPr indent="0" lvl="0" marL="0" rtl="0">
              <a:spcBef>
                <a:spcPts val="600"/>
              </a:spcBef>
              <a:spcAft>
                <a:spcPts val="0"/>
              </a:spcAft>
              <a:buNone/>
            </a:pPr>
            <a:r>
              <a:rPr lang="en" sz="1600"/>
              <a:t> </a:t>
            </a:r>
            <a:endParaRPr sz="1600"/>
          </a:p>
        </p:txBody>
      </p:sp>
      <p:sp>
        <p:nvSpPr>
          <p:cNvPr id="185" name="Shape 185"/>
          <p:cNvSpPr txBox="1"/>
          <p:nvPr>
            <p:ph type="title"/>
          </p:nvPr>
        </p:nvSpPr>
        <p:spPr>
          <a:xfrm>
            <a:off x="1556175" y="719375"/>
            <a:ext cx="6616800" cy="6999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EXERCISE: DEPLOY TO RINKEBY TESTNET (2 of 2)</a:t>
            </a:r>
            <a:endParaRPr/>
          </a:p>
        </p:txBody>
      </p:sp>
      <p:sp>
        <p:nvSpPr>
          <p:cNvPr id="186" name="Shape 186"/>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187" name="Shape 187"/>
          <p:cNvSpPr/>
          <p:nvPr/>
        </p:nvSpPr>
        <p:spPr>
          <a:xfrm flipH="1" rot="-5400000">
            <a:off x="5320188" y="1222773"/>
            <a:ext cx="2511622" cy="3552068"/>
          </a:xfrm>
          <a:custGeom>
            <a:pathLst>
              <a:path extrusionOk="0" h="86210" w="60958">
                <a:moveTo>
                  <a:pt x="28985" y="3938"/>
                </a:moveTo>
                <a:lnTo>
                  <a:pt x="29189" y="4006"/>
                </a:lnTo>
                <a:lnTo>
                  <a:pt x="29189" y="4141"/>
                </a:lnTo>
                <a:lnTo>
                  <a:pt x="29189" y="4277"/>
                </a:lnTo>
                <a:lnTo>
                  <a:pt x="28985" y="4345"/>
                </a:lnTo>
                <a:lnTo>
                  <a:pt x="28850" y="4277"/>
                </a:lnTo>
                <a:lnTo>
                  <a:pt x="28782" y="4141"/>
                </a:lnTo>
                <a:lnTo>
                  <a:pt x="28850" y="4006"/>
                </a:lnTo>
                <a:lnTo>
                  <a:pt x="28985" y="3938"/>
                </a:lnTo>
                <a:close/>
                <a:moveTo>
                  <a:pt x="30479" y="3734"/>
                </a:moveTo>
                <a:lnTo>
                  <a:pt x="30615" y="3802"/>
                </a:lnTo>
                <a:lnTo>
                  <a:pt x="30750" y="3870"/>
                </a:lnTo>
                <a:lnTo>
                  <a:pt x="30818" y="4006"/>
                </a:lnTo>
                <a:lnTo>
                  <a:pt x="30818" y="4141"/>
                </a:lnTo>
                <a:lnTo>
                  <a:pt x="30818" y="4277"/>
                </a:lnTo>
                <a:lnTo>
                  <a:pt x="30750" y="4345"/>
                </a:lnTo>
                <a:lnTo>
                  <a:pt x="30615" y="4481"/>
                </a:lnTo>
                <a:lnTo>
                  <a:pt x="30343" y="4481"/>
                </a:lnTo>
                <a:lnTo>
                  <a:pt x="30207" y="4345"/>
                </a:lnTo>
                <a:lnTo>
                  <a:pt x="30139" y="4277"/>
                </a:lnTo>
                <a:lnTo>
                  <a:pt x="30139" y="4141"/>
                </a:lnTo>
                <a:lnTo>
                  <a:pt x="30139" y="4006"/>
                </a:lnTo>
                <a:lnTo>
                  <a:pt x="30207" y="3870"/>
                </a:lnTo>
                <a:lnTo>
                  <a:pt x="30343" y="3802"/>
                </a:lnTo>
                <a:lnTo>
                  <a:pt x="30479" y="3734"/>
                </a:lnTo>
                <a:close/>
                <a:moveTo>
                  <a:pt x="56885" y="7943"/>
                </a:moveTo>
                <a:lnTo>
                  <a:pt x="56885" y="78132"/>
                </a:lnTo>
                <a:lnTo>
                  <a:pt x="56817" y="78200"/>
                </a:lnTo>
                <a:lnTo>
                  <a:pt x="4209" y="78200"/>
                </a:lnTo>
                <a:lnTo>
                  <a:pt x="4141" y="78132"/>
                </a:lnTo>
                <a:lnTo>
                  <a:pt x="4141" y="7943"/>
                </a:lnTo>
                <a:close/>
                <a:moveTo>
                  <a:pt x="30479" y="80440"/>
                </a:moveTo>
                <a:lnTo>
                  <a:pt x="30071" y="80508"/>
                </a:lnTo>
                <a:lnTo>
                  <a:pt x="29732" y="80576"/>
                </a:lnTo>
                <a:lnTo>
                  <a:pt x="29461" y="80779"/>
                </a:lnTo>
                <a:lnTo>
                  <a:pt x="29189" y="80983"/>
                </a:lnTo>
                <a:lnTo>
                  <a:pt x="28917" y="81255"/>
                </a:lnTo>
                <a:lnTo>
                  <a:pt x="28782" y="81594"/>
                </a:lnTo>
                <a:lnTo>
                  <a:pt x="28646" y="81933"/>
                </a:lnTo>
                <a:lnTo>
                  <a:pt x="28646" y="82273"/>
                </a:lnTo>
                <a:lnTo>
                  <a:pt x="28646" y="82341"/>
                </a:lnTo>
                <a:lnTo>
                  <a:pt x="28646" y="82680"/>
                </a:lnTo>
                <a:lnTo>
                  <a:pt x="28782" y="83020"/>
                </a:lnTo>
                <a:lnTo>
                  <a:pt x="28985" y="83291"/>
                </a:lnTo>
                <a:lnTo>
                  <a:pt x="29189" y="83563"/>
                </a:lnTo>
                <a:lnTo>
                  <a:pt x="29461" y="83834"/>
                </a:lnTo>
                <a:lnTo>
                  <a:pt x="29800" y="83970"/>
                </a:lnTo>
                <a:lnTo>
                  <a:pt x="30139" y="84106"/>
                </a:lnTo>
                <a:lnTo>
                  <a:pt x="30818" y="84106"/>
                </a:lnTo>
                <a:lnTo>
                  <a:pt x="31158" y="83970"/>
                </a:lnTo>
                <a:lnTo>
                  <a:pt x="31497" y="83766"/>
                </a:lnTo>
                <a:lnTo>
                  <a:pt x="31768" y="83563"/>
                </a:lnTo>
                <a:lnTo>
                  <a:pt x="31972" y="83291"/>
                </a:lnTo>
                <a:lnTo>
                  <a:pt x="32176" y="83020"/>
                </a:lnTo>
                <a:lnTo>
                  <a:pt x="32244" y="82612"/>
                </a:lnTo>
                <a:lnTo>
                  <a:pt x="32312" y="82273"/>
                </a:lnTo>
                <a:lnTo>
                  <a:pt x="32244" y="81933"/>
                </a:lnTo>
                <a:lnTo>
                  <a:pt x="32176" y="81594"/>
                </a:lnTo>
                <a:lnTo>
                  <a:pt x="31972" y="81255"/>
                </a:lnTo>
                <a:lnTo>
                  <a:pt x="31768" y="80983"/>
                </a:lnTo>
                <a:lnTo>
                  <a:pt x="31497" y="80779"/>
                </a:lnTo>
                <a:lnTo>
                  <a:pt x="31158" y="80576"/>
                </a:lnTo>
                <a:lnTo>
                  <a:pt x="30818" y="80508"/>
                </a:lnTo>
                <a:lnTo>
                  <a:pt x="30479" y="80440"/>
                </a:lnTo>
                <a:close/>
                <a:moveTo>
                  <a:pt x="30886" y="80304"/>
                </a:moveTo>
                <a:lnTo>
                  <a:pt x="31225" y="80440"/>
                </a:lnTo>
                <a:lnTo>
                  <a:pt x="31565" y="80644"/>
                </a:lnTo>
                <a:lnTo>
                  <a:pt x="31904" y="80847"/>
                </a:lnTo>
                <a:lnTo>
                  <a:pt x="32108" y="81187"/>
                </a:lnTo>
                <a:lnTo>
                  <a:pt x="32312" y="81526"/>
                </a:lnTo>
                <a:lnTo>
                  <a:pt x="32447" y="81866"/>
                </a:lnTo>
                <a:lnTo>
                  <a:pt x="32447" y="82273"/>
                </a:lnTo>
                <a:lnTo>
                  <a:pt x="32447" y="82680"/>
                </a:lnTo>
                <a:lnTo>
                  <a:pt x="32312" y="83020"/>
                </a:lnTo>
                <a:lnTo>
                  <a:pt x="32108" y="83359"/>
                </a:lnTo>
                <a:lnTo>
                  <a:pt x="31904" y="83698"/>
                </a:lnTo>
                <a:lnTo>
                  <a:pt x="31565" y="83902"/>
                </a:lnTo>
                <a:lnTo>
                  <a:pt x="31225" y="84106"/>
                </a:lnTo>
                <a:lnTo>
                  <a:pt x="30886" y="84241"/>
                </a:lnTo>
                <a:lnTo>
                  <a:pt x="30479" y="84309"/>
                </a:lnTo>
                <a:lnTo>
                  <a:pt x="30071" y="84241"/>
                </a:lnTo>
                <a:lnTo>
                  <a:pt x="29732" y="84106"/>
                </a:lnTo>
                <a:lnTo>
                  <a:pt x="29393" y="83970"/>
                </a:lnTo>
                <a:lnTo>
                  <a:pt x="29053" y="83698"/>
                </a:lnTo>
                <a:lnTo>
                  <a:pt x="28850" y="83427"/>
                </a:lnTo>
                <a:lnTo>
                  <a:pt x="28646" y="83087"/>
                </a:lnTo>
                <a:lnTo>
                  <a:pt x="28510" y="82748"/>
                </a:lnTo>
                <a:lnTo>
                  <a:pt x="28442" y="82341"/>
                </a:lnTo>
                <a:lnTo>
                  <a:pt x="28442" y="82273"/>
                </a:lnTo>
                <a:lnTo>
                  <a:pt x="28510" y="81866"/>
                </a:lnTo>
                <a:lnTo>
                  <a:pt x="28646" y="81526"/>
                </a:lnTo>
                <a:lnTo>
                  <a:pt x="28782" y="81187"/>
                </a:lnTo>
                <a:lnTo>
                  <a:pt x="29053" y="80847"/>
                </a:lnTo>
                <a:lnTo>
                  <a:pt x="29325" y="80644"/>
                </a:lnTo>
                <a:lnTo>
                  <a:pt x="29664" y="80440"/>
                </a:lnTo>
                <a:lnTo>
                  <a:pt x="30071" y="80304"/>
                </a:lnTo>
                <a:close/>
                <a:moveTo>
                  <a:pt x="3530" y="815"/>
                </a:moveTo>
                <a:lnTo>
                  <a:pt x="2987" y="883"/>
                </a:lnTo>
                <a:lnTo>
                  <a:pt x="2512" y="1019"/>
                </a:lnTo>
                <a:lnTo>
                  <a:pt x="2036" y="1290"/>
                </a:lnTo>
                <a:lnTo>
                  <a:pt x="1629" y="1630"/>
                </a:lnTo>
                <a:lnTo>
                  <a:pt x="1290" y="2037"/>
                </a:lnTo>
                <a:lnTo>
                  <a:pt x="1086" y="2512"/>
                </a:lnTo>
                <a:lnTo>
                  <a:pt x="950" y="2987"/>
                </a:lnTo>
                <a:lnTo>
                  <a:pt x="882" y="3530"/>
                </a:lnTo>
                <a:lnTo>
                  <a:pt x="882" y="82612"/>
                </a:lnTo>
                <a:lnTo>
                  <a:pt x="950" y="83155"/>
                </a:lnTo>
                <a:lnTo>
                  <a:pt x="1086" y="83698"/>
                </a:lnTo>
                <a:lnTo>
                  <a:pt x="1358" y="84174"/>
                </a:lnTo>
                <a:lnTo>
                  <a:pt x="1765" y="84581"/>
                </a:lnTo>
                <a:lnTo>
                  <a:pt x="2172" y="84852"/>
                </a:lnTo>
                <a:lnTo>
                  <a:pt x="2715" y="85124"/>
                </a:lnTo>
                <a:lnTo>
                  <a:pt x="3258" y="85260"/>
                </a:lnTo>
                <a:lnTo>
                  <a:pt x="3869" y="85328"/>
                </a:lnTo>
                <a:lnTo>
                  <a:pt x="57156" y="85328"/>
                </a:lnTo>
                <a:lnTo>
                  <a:pt x="57767" y="85260"/>
                </a:lnTo>
                <a:lnTo>
                  <a:pt x="58310" y="85124"/>
                </a:lnTo>
                <a:lnTo>
                  <a:pt x="58785" y="84852"/>
                </a:lnTo>
                <a:lnTo>
                  <a:pt x="59260" y="84513"/>
                </a:lnTo>
                <a:lnTo>
                  <a:pt x="59600" y="84106"/>
                </a:lnTo>
                <a:lnTo>
                  <a:pt x="59871" y="83631"/>
                </a:lnTo>
                <a:lnTo>
                  <a:pt x="60075" y="83087"/>
                </a:lnTo>
                <a:lnTo>
                  <a:pt x="60143" y="82477"/>
                </a:lnTo>
                <a:lnTo>
                  <a:pt x="60143" y="3530"/>
                </a:lnTo>
                <a:lnTo>
                  <a:pt x="60075" y="2987"/>
                </a:lnTo>
                <a:lnTo>
                  <a:pt x="59939" y="2512"/>
                </a:lnTo>
                <a:lnTo>
                  <a:pt x="59668" y="2037"/>
                </a:lnTo>
                <a:lnTo>
                  <a:pt x="59328" y="1630"/>
                </a:lnTo>
                <a:lnTo>
                  <a:pt x="58921" y="1290"/>
                </a:lnTo>
                <a:lnTo>
                  <a:pt x="58446" y="1019"/>
                </a:lnTo>
                <a:lnTo>
                  <a:pt x="57903" y="883"/>
                </a:lnTo>
                <a:lnTo>
                  <a:pt x="57360" y="815"/>
                </a:lnTo>
                <a:close/>
                <a:moveTo>
                  <a:pt x="57971" y="679"/>
                </a:moveTo>
                <a:lnTo>
                  <a:pt x="58514" y="883"/>
                </a:lnTo>
                <a:lnTo>
                  <a:pt x="58989" y="1155"/>
                </a:lnTo>
                <a:lnTo>
                  <a:pt x="59464" y="1494"/>
                </a:lnTo>
                <a:lnTo>
                  <a:pt x="59804" y="1901"/>
                </a:lnTo>
                <a:lnTo>
                  <a:pt x="60075" y="2444"/>
                </a:lnTo>
                <a:lnTo>
                  <a:pt x="60211" y="2987"/>
                </a:lnTo>
                <a:lnTo>
                  <a:pt x="60279" y="3530"/>
                </a:lnTo>
                <a:lnTo>
                  <a:pt x="60279" y="82477"/>
                </a:lnTo>
                <a:lnTo>
                  <a:pt x="60211" y="83087"/>
                </a:lnTo>
                <a:lnTo>
                  <a:pt x="60075" y="83698"/>
                </a:lnTo>
                <a:lnTo>
                  <a:pt x="59736" y="84174"/>
                </a:lnTo>
                <a:lnTo>
                  <a:pt x="59396" y="84649"/>
                </a:lnTo>
                <a:lnTo>
                  <a:pt x="58921" y="84988"/>
                </a:lnTo>
                <a:lnTo>
                  <a:pt x="58378" y="85260"/>
                </a:lnTo>
                <a:lnTo>
                  <a:pt x="57767" y="85463"/>
                </a:lnTo>
                <a:lnTo>
                  <a:pt x="57156" y="85531"/>
                </a:lnTo>
                <a:lnTo>
                  <a:pt x="3869" y="85531"/>
                </a:lnTo>
                <a:lnTo>
                  <a:pt x="3190" y="85463"/>
                </a:lnTo>
                <a:lnTo>
                  <a:pt x="2647" y="85260"/>
                </a:lnTo>
                <a:lnTo>
                  <a:pt x="2104" y="84988"/>
                </a:lnTo>
                <a:lnTo>
                  <a:pt x="1629" y="84649"/>
                </a:lnTo>
                <a:lnTo>
                  <a:pt x="1222" y="84241"/>
                </a:lnTo>
                <a:lnTo>
                  <a:pt x="950" y="83766"/>
                </a:lnTo>
                <a:lnTo>
                  <a:pt x="747" y="83223"/>
                </a:lnTo>
                <a:lnTo>
                  <a:pt x="679" y="82612"/>
                </a:lnTo>
                <a:lnTo>
                  <a:pt x="679" y="3530"/>
                </a:lnTo>
                <a:lnTo>
                  <a:pt x="747" y="2987"/>
                </a:lnTo>
                <a:lnTo>
                  <a:pt x="950" y="2444"/>
                </a:lnTo>
                <a:lnTo>
                  <a:pt x="1154" y="1901"/>
                </a:lnTo>
                <a:lnTo>
                  <a:pt x="1561" y="1494"/>
                </a:lnTo>
                <a:lnTo>
                  <a:pt x="1969" y="1155"/>
                </a:lnTo>
                <a:lnTo>
                  <a:pt x="2444" y="883"/>
                </a:lnTo>
                <a:lnTo>
                  <a:pt x="2987" y="679"/>
                </a:lnTo>
                <a:close/>
                <a:moveTo>
                  <a:pt x="3530" y="1"/>
                </a:moveTo>
                <a:lnTo>
                  <a:pt x="2851" y="68"/>
                </a:lnTo>
                <a:lnTo>
                  <a:pt x="2172" y="204"/>
                </a:lnTo>
                <a:lnTo>
                  <a:pt x="1561" y="544"/>
                </a:lnTo>
                <a:lnTo>
                  <a:pt x="1018" y="1019"/>
                </a:lnTo>
                <a:lnTo>
                  <a:pt x="611" y="1562"/>
                </a:lnTo>
                <a:lnTo>
                  <a:pt x="272" y="2173"/>
                </a:lnTo>
                <a:lnTo>
                  <a:pt x="68" y="2852"/>
                </a:lnTo>
                <a:lnTo>
                  <a:pt x="0" y="3530"/>
                </a:lnTo>
                <a:lnTo>
                  <a:pt x="0" y="82612"/>
                </a:lnTo>
                <a:lnTo>
                  <a:pt x="68" y="83359"/>
                </a:lnTo>
                <a:lnTo>
                  <a:pt x="339" y="84038"/>
                </a:lnTo>
                <a:lnTo>
                  <a:pt x="679" y="84649"/>
                </a:lnTo>
                <a:lnTo>
                  <a:pt x="1154" y="85124"/>
                </a:lnTo>
                <a:lnTo>
                  <a:pt x="1697" y="85599"/>
                </a:lnTo>
                <a:lnTo>
                  <a:pt x="2376" y="85938"/>
                </a:lnTo>
                <a:lnTo>
                  <a:pt x="3055" y="86142"/>
                </a:lnTo>
                <a:lnTo>
                  <a:pt x="3869" y="86210"/>
                </a:lnTo>
                <a:lnTo>
                  <a:pt x="57156" y="86210"/>
                </a:lnTo>
                <a:lnTo>
                  <a:pt x="57903" y="86142"/>
                </a:lnTo>
                <a:lnTo>
                  <a:pt x="58582" y="85938"/>
                </a:lnTo>
                <a:lnTo>
                  <a:pt x="59260" y="85599"/>
                </a:lnTo>
                <a:lnTo>
                  <a:pt x="59804" y="85124"/>
                </a:lnTo>
                <a:lnTo>
                  <a:pt x="60347" y="84581"/>
                </a:lnTo>
                <a:lnTo>
                  <a:pt x="60686" y="83970"/>
                </a:lnTo>
                <a:lnTo>
                  <a:pt x="60890" y="83223"/>
                </a:lnTo>
                <a:lnTo>
                  <a:pt x="60957" y="82477"/>
                </a:lnTo>
                <a:lnTo>
                  <a:pt x="60957" y="3530"/>
                </a:lnTo>
                <a:lnTo>
                  <a:pt x="60890" y="2852"/>
                </a:lnTo>
                <a:lnTo>
                  <a:pt x="60686" y="2173"/>
                </a:lnTo>
                <a:lnTo>
                  <a:pt x="60347" y="1562"/>
                </a:lnTo>
                <a:lnTo>
                  <a:pt x="59939" y="1019"/>
                </a:lnTo>
                <a:lnTo>
                  <a:pt x="59396" y="544"/>
                </a:lnTo>
                <a:lnTo>
                  <a:pt x="58785" y="204"/>
                </a:lnTo>
                <a:lnTo>
                  <a:pt x="58106" y="68"/>
                </a:lnTo>
                <a:lnTo>
                  <a:pt x="57360" y="1"/>
                </a:lnTo>
                <a:close/>
              </a:path>
            </a:pathLst>
          </a:custGeom>
          <a:solidFill>
            <a:srgbClr val="000000">
              <a:alpha val="962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8" name="Shape 188"/>
          <p:cNvSpPr txBox="1"/>
          <p:nvPr/>
        </p:nvSpPr>
        <p:spPr>
          <a:xfrm>
            <a:off x="5387300" y="1266875"/>
            <a:ext cx="2412000" cy="476100"/>
          </a:xfrm>
          <a:prstGeom prst="rect">
            <a:avLst/>
          </a:prstGeom>
          <a:noFill/>
          <a:ln>
            <a:noFill/>
          </a:ln>
        </p:spPr>
        <p:txBody>
          <a:bodyPr anchorCtr="0" anchor="t" bIns="91425" lIns="91425" spcFirstLastPara="1" rIns="91425" wrap="square" tIns="91425">
            <a:noAutofit/>
          </a:bodyPr>
          <a:lstStyle/>
          <a:p>
            <a:pPr indent="0" lvl="0" marL="0" rtl="0">
              <a:spcBef>
                <a:spcPts val="600"/>
              </a:spcBef>
              <a:spcAft>
                <a:spcPts val="0"/>
              </a:spcAft>
              <a:buNone/>
            </a:pPr>
            <a:r>
              <a:rPr lang="en" u="sng">
                <a:solidFill>
                  <a:schemeClr val="hlink"/>
                </a:solidFill>
                <a:latin typeface="Tinos"/>
                <a:ea typeface="Tinos"/>
                <a:cs typeface="Tinos"/>
                <a:sym typeface="Tinos"/>
                <a:hlinkClick r:id="rId5"/>
              </a:rPr>
              <a:t>https://remix.ethereum.org/</a:t>
            </a:r>
            <a:endParaRPr/>
          </a:p>
        </p:txBody>
      </p:sp>
      <p:pic>
        <p:nvPicPr>
          <p:cNvPr id="189" name="Shape 189"/>
          <p:cNvPicPr preferRelativeResize="0"/>
          <p:nvPr/>
        </p:nvPicPr>
        <p:blipFill>
          <a:blip r:embed="rId6">
            <a:alphaModFix/>
          </a:blip>
          <a:stretch>
            <a:fillRect/>
          </a:stretch>
        </p:blipFill>
        <p:spPr>
          <a:xfrm>
            <a:off x="5109790" y="1909762"/>
            <a:ext cx="2932411" cy="21781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Shape 194"/>
          <p:cNvSpPr txBox="1"/>
          <p:nvPr>
            <p:ph idx="4294967295" type="ctrTitle"/>
          </p:nvPr>
        </p:nvSpPr>
        <p:spPr>
          <a:xfrm>
            <a:off x="1753075" y="2421550"/>
            <a:ext cx="5637900" cy="1159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6000"/>
              <a:t>3</a:t>
            </a:r>
            <a:r>
              <a:rPr lang="en" sz="6000"/>
              <a:t>.</a:t>
            </a:r>
            <a:endParaRPr sz="6000"/>
          </a:p>
          <a:p>
            <a:pPr indent="0" lvl="0" marL="0" rtl="0">
              <a:spcBef>
                <a:spcPts val="0"/>
              </a:spcBef>
              <a:spcAft>
                <a:spcPts val="0"/>
              </a:spcAft>
              <a:buNone/>
            </a:pPr>
            <a:r>
              <a:rPr lang="en" sz="6000"/>
              <a:t>TRUFFLE SUITE</a:t>
            </a:r>
            <a:endParaRPr sz="6000"/>
          </a:p>
        </p:txBody>
      </p:sp>
      <p:sp>
        <p:nvSpPr>
          <p:cNvPr id="195" name="Shape 195"/>
          <p:cNvSpPr txBox="1"/>
          <p:nvPr>
            <p:ph idx="4294967295" type="subTitle"/>
          </p:nvPr>
        </p:nvSpPr>
        <p:spPr>
          <a:xfrm>
            <a:off x="1753075" y="3335355"/>
            <a:ext cx="5637900" cy="7848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i="1" lang="en" sz="1800">
                <a:solidFill>
                  <a:srgbClr val="666666"/>
                </a:solidFill>
              </a:rPr>
              <a:t>Software Suite for Optimized Developer Performance</a:t>
            </a:r>
            <a:endParaRPr i="1" sz="1800">
              <a:solidFill>
                <a:srgbClr val="666666"/>
              </a:solidFill>
            </a:endParaRPr>
          </a:p>
          <a:p>
            <a:pPr indent="0" lvl="0" marL="0" rtl="0">
              <a:spcBef>
                <a:spcPts val="600"/>
              </a:spcBef>
              <a:spcAft>
                <a:spcPts val="0"/>
              </a:spcAft>
              <a:buNone/>
            </a:pPr>
            <a:r>
              <a:rPr i="1" lang="en" sz="1800">
                <a:solidFill>
                  <a:srgbClr val="666666"/>
                </a:solidFill>
              </a:rPr>
              <a:t>Gosu Solidity Devs Only</a:t>
            </a:r>
            <a:endParaRPr i="1" sz="1800">
              <a:solidFill>
                <a:srgbClr val="666666"/>
              </a:solidFill>
            </a:endParaRPr>
          </a:p>
        </p:txBody>
      </p:sp>
      <p:sp>
        <p:nvSpPr>
          <p:cNvPr id="196" name="Shape 196"/>
          <p:cNvSpPr/>
          <p:nvPr/>
        </p:nvSpPr>
        <p:spPr>
          <a:xfrm>
            <a:off x="3992386" y="932960"/>
            <a:ext cx="1145591" cy="1160843"/>
          </a:xfrm>
          <a:custGeom>
            <a:pathLst>
              <a:path extrusionOk="0" h="16668" w="16449">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25212A">
              <a:alpha val="7115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D9EEB"/>
              </a:solidFill>
            </a:endParaRPr>
          </a:p>
        </p:txBody>
      </p:sp>
      <p:sp>
        <p:nvSpPr>
          <p:cNvPr id="197" name="Shape 197"/>
          <p:cNvSpPr/>
          <p:nvPr/>
        </p:nvSpPr>
        <p:spPr>
          <a:xfrm rot="1473024">
            <a:off x="2950780" y="1512566"/>
            <a:ext cx="669785" cy="652437"/>
          </a:xfrm>
          <a:custGeom>
            <a:pathLst>
              <a:path extrusionOk="0" h="18250" w="18737">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25212A">
              <a:alpha val="7115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D9EEB"/>
              </a:solidFill>
            </a:endParaRPr>
          </a:p>
        </p:txBody>
      </p:sp>
      <p:sp>
        <p:nvSpPr>
          <p:cNvPr id="198" name="Shape 198"/>
          <p:cNvSpPr/>
          <p:nvPr/>
        </p:nvSpPr>
        <p:spPr>
          <a:xfrm>
            <a:off x="3585666" y="989800"/>
            <a:ext cx="293240" cy="284954"/>
          </a:xfrm>
          <a:custGeom>
            <a:pathLst>
              <a:path extrusionOk="0" h="15063" w="15501">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25212A">
              <a:alpha val="7115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D9EEB"/>
              </a:solidFill>
            </a:endParaRPr>
          </a:p>
        </p:txBody>
      </p:sp>
      <p:sp>
        <p:nvSpPr>
          <p:cNvPr id="199" name="Shape 199"/>
          <p:cNvSpPr/>
          <p:nvPr/>
        </p:nvSpPr>
        <p:spPr>
          <a:xfrm rot="2487194">
            <a:off x="2595886" y="2175152"/>
            <a:ext cx="208629" cy="202734"/>
          </a:xfrm>
          <a:custGeom>
            <a:pathLst>
              <a:path extrusionOk="0" h="15063" w="15501">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25212A">
              <a:alpha val="7115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D9EEB"/>
              </a:solidFill>
            </a:endParaRPr>
          </a:p>
        </p:txBody>
      </p:sp>
      <p:sp>
        <p:nvSpPr>
          <p:cNvPr id="200" name="Shape 200"/>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01" name="Shape 201"/>
          <p:cNvSpPr/>
          <p:nvPr/>
        </p:nvSpPr>
        <p:spPr>
          <a:xfrm>
            <a:off x="4119066" y="685000"/>
            <a:ext cx="293240" cy="284954"/>
          </a:xfrm>
          <a:custGeom>
            <a:pathLst>
              <a:path extrusionOk="0" h="15063" w="15501">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25212A">
              <a:alpha val="7115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D9EEB"/>
              </a:solidFill>
            </a:endParaRPr>
          </a:p>
        </p:txBody>
      </p:sp>
      <p:sp>
        <p:nvSpPr>
          <p:cNvPr id="202" name="Shape 202"/>
          <p:cNvSpPr/>
          <p:nvPr/>
        </p:nvSpPr>
        <p:spPr>
          <a:xfrm>
            <a:off x="3814266" y="2132800"/>
            <a:ext cx="293240" cy="284954"/>
          </a:xfrm>
          <a:custGeom>
            <a:pathLst>
              <a:path extrusionOk="0" h="15063" w="15501">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25212A">
              <a:alpha val="7115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D9EEB"/>
              </a:solidFill>
            </a:endParaRPr>
          </a:p>
        </p:txBody>
      </p:sp>
      <p:sp>
        <p:nvSpPr>
          <p:cNvPr id="203" name="Shape 203"/>
          <p:cNvSpPr/>
          <p:nvPr/>
        </p:nvSpPr>
        <p:spPr>
          <a:xfrm>
            <a:off x="5109666" y="1751800"/>
            <a:ext cx="293240" cy="284954"/>
          </a:xfrm>
          <a:custGeom>
            <a:pathLst>
              <a:path extrusionOk="0" h="15063" w="15501">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25212A">
              <a:alpha val="7115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D9EEB"/>
              </a:solidFill>
            </a:endParaRPr>
          </a:p>
        </p:txBody>
      </p:sp>
      <p:sp>
        <p:nvSpPr>
          <p:cNvPr id="204" name="Shape 204"/>
          <p:cNvSpPr/>
          <p:nvPr/>
        </p:nvSpPr>
        <p:spPr>
          <a:xfrm rot="2487194">
            <a:off x="5262886" y="727352"/>
            <a:ext cx="208629" cy="202734"/>
          </a:xfrm>
          <a:custGeom>
            <a:pathLst>
              <a:path extrusionOk="0" h="15063" w="15501">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25212A">
              <a:alpha val="7115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D9EEB"/>
              </a:solidFill>
            </a:endParaRPr>
          </a:p>
        </p:txBody>
      </p:sp>
      <p:sp>
        <p:nvSpPr>
          <p:cNvPr id="205" name="Shape 205"/>
          <p:cNvSpPr/>
          <p:nvPr/>
        </p:nvSpPr>
        <p:spPr>
          <a:xfrm>
            <a:off x="5726916" y="1146950"/>
            <a:ext cx="293240" cy="284954"/>
          </a:xfrm>
          <a:custGeom>
            <a:pathLst>
              <a:path extrusionOk="0" h="15063" w="15501">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25212A">
              <a:alpha val="7115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D9EEB"/>
              </a:solidFill>
            </a:endParaRPr>
          </a:p>
        </p:txBody>
      </p:sp>
      <p:sp>
        <p:nvSpPr>
          <p:cNvPr id="206" name="Shape 206"/>
          <p:cNvSpPr/>
          <p:nvPr/>
        </p:nvSpPr>
        <p:spPr>
          <a:xfrm>
            <a:off x="3462341" y="686250"/>
            <a:ext cx="293240" cy="284954"/>
          </a:xfrm>
          <a:custGeom>
            <a:pathLst>
              <a:path extrusionOk="0" h="15063" w="15501">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25212A">
              <a:alpha val="7115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D9EEB"/>
              </a:solidFill>
            </a:endParaRPr>
          </a:p>
        </p:txBody>
      </p:sp>
      <p:sp>
        <p:nvSpPr>
          <p:cNvPr id="207" name="Shape 207"/>
          <p:cNvSpPr/>
          <p:nvPr/>
        </p:nvSpPr>
        <p:spPr>
          <a:xfrm rot="2487194">
            <a:off x="5606286" y="1558102"/>
            <a:ext cx="208629" cy="202734"/>
          </a:xfrm>
          <a:custGeom>
            <a:pathLst>
              <a:path extrusionOk="0" h="15063" w="15501">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25212A">
              <a:alpha val="7115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D9EEB"/>
              </a:solidFill>
            </a:endParaRPr>
          </a:p>
        </p:txBody>
      </p:sp>
      <p:sp>
        <p:nvSpPr>
          <p:cNvPr id="208" name="Shape 208"/>
          <p:cNvSpPr/>
          <p:nvPr/>
        </p:nvSpPr>
        <p:spPr>
          <a:xfrm rot="2487194">
            <a:off x="4790561" y="2263702"/>
            <a:ext cx="208629" cy="202734"/>
          </a:xfrm>
          <a:custGeom>
            <a:pathLst>
              <a:path extrusionOk="0" h="15063" w="15501">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25212A">
              <a:alpha val="7115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D9EEB"/>
              </a:solidFill>
            </a:endParaRPr>
          </a:p>
        </p:txBody>
      </p:sp>
      <p:sp>
        <p:nvSpPr>
          <p:cNvPr id="209" name="Shape 209"/>
          <p:cNvSpPr/>
          <p:nvPr/>
        </p:nvSpPr>
        <p:spPr>
          <a:xfrm>
            <a:off x="5755991" y="1970550"/>
            <a:ext cx="293240" cy="284954"/>
          </a:xfrm>
          <a:custGeom>
            <a:pathLst>
              <a:path extrusionOk="0" h="15063" w="15501">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25212A">
              <a:alpha val="7115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D9EEB"/>
              </a:solidFill>
            </a:endParaRPr>
          </a:p>
        </p:txBody>
      </p:sp>
      <p:sp>
        <p:nvSpPr>
          <p:cNvPr id="210" name="Shape 210"/>
          <p:cNvSpPr/>
          <p:nvPr/>
        </p:nvSpPr>
        <p:spPr>
          <a:xfrm rot="2487194">
            <a:off x="2986986" y="1079177"/>
            <a:ext cx="208629" cy="202734"/>
          </a:xfrm>
          <a:custGeom>
            <a:pathLst>
              <a:path extrusionOk="0" h="15063" w="15501">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25212A">
              <a:alpha val="7115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D9EEB"/>
              </a:solidFill>
            </a:endParaRPr>
          </a:p>
        </p:txBody>
      </p:sp>
      <p:sp>
        <p:nvSpPr>
          <p:cNvPr id="211" name="Shape 211"/>
          <p:cNvSpPr/>
          <p:nvPr/>
        </p:nvSpPr>
        <p:spPr>
          <a:xfrm rot="2487194">
            <a:off x="3429136" y="2173902"/>
            <a:ext cx="208629" cy="202734"/>
          </a:xfrm>
          <a:custGeom>
            <a:pathLst>
              <a:path extrusionOk="0" h="15063" w="15501">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25212A">
              <a:alpha val="7115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D9EEB"/>
              </a:solidFill>
            </a:endParaRPr>
          </a:p>
        </p:txBody>
      </p:sp>
      <p:sp>
        <p:nvSpPr>
          <p:cNvPr id="212" name="Shape 212"/>
          <p:cNvSpPr/>
          <p:nvPr/>
        </p:nvSpPr>
        <p:spPr>
          <a:xfrm>
            <a:off x="2592091" y="1325575"/>
            <a:ext cx="293240" cy="284954"/>
          </a:xfrm>
          <a:custGeom>
            <a:pathLst>
              <a:path extrusionOk="0" h="15063" w="15501">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25212A">
              <a:alpha val="7115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D9EE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Shape 217"/>
          <p:cNvSpPr txBox="1"/>
          <p:nvPr>
            <p:ph idx="1" type="body"/>
          </p:nvPr>
        </p:nvSpPr>
        <p:spPr>
          <a:xfrm>
            <a:off x="6427750" y="838500"/>
            <a:ext cx="1923000" cy="3321300"/>
          </a:xfrm>
          <a:prstGeom prst="rect">
            <a:avLst/>
          </a:prstGeom>
        </p:spPr>
        <p:txBody>
          <a:bodyPr anchorCtr="0" anchor="t" bIns="91425" lIns="91425" spcFirstLastPara="1" rIns="91425" wrap="square" tIns="91425">
            <a:noAutofit/>
          </a:bodyPr>
          <a:lstStyle/>
          <a:p>
            <a:pPr indent="0" lvl="0" marL="0" rtl="0">
              <a:spcBef>
                <a:spcPts val="360"/>
              </a:spcBef>
              <a:spcAft>
                <a:spcPts val="0"/>
              </a:spcAft>
              <a:buNone/>
            </a:pPr>
            <a:r>
              <a:rPr lang="en" sz="1400"/>
              <a:t>What’s Included:</a:t>
            </a:r>
            <a:endParaRPr sz="1400"/>
          </a:p>
          <a:p>
            <a:pPr indent="-317500" lvl="0" marL="457200" rtl="0">
              <a:spcBef>
                <a:spcPts val="360"/>
              </a:spcBef>
              <a:spcAft>
                <a:spcPts val="0"/>
              </a:spcAft>
              <a:buSzPts val="1400"/>
              <a:buChar char="●"/>
            </a:pPr>
            <a:r>
              <a:rPr lang="en" sz="1400"/>
              <a:t>TestRPC</a:t>
            </a:r>
            <a:endParaRPr sz="1400"/>
          </a:p>
          <a:p>
            <a:pPr indent="-317500" lvl="0" marL="457200" rtl="0">
              <a:spcBef>
                <a:spcPts val="0"/>
              </a:spcBef>
              <a:spcAft>
                <a:spcPts val="0"/>
              </a:spcAft>
              <a:buSzPts val="1400"/>
              <a:buChar char="●"/>
            </a:pPr>
            <a:r>
              <a:rPr lang="en" sz="1400"/>
              <a:t>Network Configuration</a:t>
            </a:r>
            <a:endParaRPr sz="1400"/>
          </a:p>
          <a:p>
            <a:pPr indent="-317500" lvl="0" marL="457200" rtl="0">
              <a:spcBef>
                <a:spcPts val="0"/>
              </a:spcBef>
              <a:spcAft>
                <a:spcPts val="0"/>
              </a:spcAft>
              <a:buSzPts val="1400"/>
              <a:buChar char="●"/>
            </a:pPr>
            <a:r>
              <a:rPr lang="en" sz="1400"/>
              <a:t>Continuous Integration</a:t>
            </a:r>
            <a:endParaRPr sz="1400"/>
          </a:p>
          <a:p>
            <a:pPr indent="-317500" lvl="0" marL="457200" rtl="0">
              <a:spcBef>
                <a:spcPts val="0"/>
              </a:spcBef>
              <a:spcAft>
                <a:spcPts val="0"/>
              </a:spcAft>
              <a:buSzPts val="1400"/>
              <a:buChar char="●"/>
            </a:pPr>
            <a:r>
              <a:rPr lang="en" sz="1400"/>
              <a:t>Solidity Unit Tests</a:t>
            </a:r>
            <a:endParaRPr sz="1400"/>
          </a:p>
          <a:p>
            <a:pPr indent="-317500" lvl="0" marL="457200" rtl="0">
              <a:spcBef>
                <a:spcPts val="0"/>
              </a:spcBef>
              <a:spcAft>
                <a:spcPts val="0"/>
              </a:spcAft>
              <a:buSzPts val="1400"/>
              <a:buChar char="●"/>
            </a:pPr>
            <a:r>
              <a:rPr lang="en" sz="1400"/>
              <a:t>Javascript Unit Tests</a:t>
            </a:r>
            <a:endParaRPr sz="1400"/>
          </a:p>
          <a:p>
            <a:pPr indent="-317500" lvl="0" marL="457200" rtl="0">
              <a:spcBef>
                <a:spcPts val="0"/>
              </a:spcBef>
              <a:spcAft>
                <a:spcPts val="0"/>
              </a:spcAft>
              <a:buSzPts val="1400"/>
              <a:buChar char="●"/>
            </a:pPr>
            <a:r>
              <a:rPr lang="en" sz="1400"/>
              <a:t>External Scripts</a:t>
            </a:r>
            <a:endParaRPr sz="1400"/>
          </a:p>
          <a:p>
            <a:pPr indent="-317500" lvl="0" marL="457200">
              <a:spcBef>
                <a:spcPts val="0"/>
              </a:spcBef>
              <a:spcAft>
                <a:spcPts val="0"/>
              </a:spcAft>
              <a:buSzPts val="1400"/>
              <a:buChar char="●"/>
            </a:pPr>
            <a:r>
              <a:rPr lang="en" sz="1400"/>
              <a:t>Many more</a:t>
            </a:r>
            <a:endParaRPr sz="1400"/>
          </a:p>
        </p:txBody>
      </p:sp>
      <p:sp>
        <p:nvSpPr>
          <p:cNvPr id="218" name="Shape 218"/>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219" name="Shape 219" title="Chart"/>
          <p:cNvPicPr preferRelativeResize="0"/>
          <p:nvPr/>
        </p:nvPicPr>
        <p:blipFill>
          <a:blip r:embed="rId3">
            <a:alphaModFix/>
          </a:blip>
          <a:stretch>
            <a:fillRect/>
          </a:stretch>
        </p:blipFill>
        <p:spPr>
          <a:xfrm>
            <a:off x="1744800" y="759615"/>
            <a:ext cx="4320600" cy="3583549"/>
          </a:xfrm>
          <a:prstGeom prst="rect">
            <a:avLst/>
          </a:prstGeom>
          <a:noFill/>
          <a:ln>
            <a:noFill/>
          </a:ln>
        </p:spPr>
      </p:pic>
      <p:sp>
        <p:nvSpPr>
          <p:cNvPr id="220" name="Shape 220"/>
          <p:cNvSpPr txBox="1"/>
          <p:nvPr/>
        </p:nvSpPr>
        <p:spPr>
          <a:xfrm>
            <a:off x="3345600" y="2651325"/>
            <a:ext cx="1607100" cy="645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chemeClr val="dk1"/>
                </a:solidFill>
              </a:rPr>
              <a:t>CLI Tools</a:t>
            </a:r>
            <a:br>
              <a:rPr lang="en">
                <a:solidFill>
                  <a:schemeClr val="dk1"/>
                </a:solidFill>
              </a:rPr>
            </a:br>
            <a:r>
              <a:rPr lang="en" sz="1200">
                <a:solidFill>
                  <a:schemeClr val="dk1"/>
                </a:solidFill>
              </a:rPr>
              <a:t>Testing</a:t>
            </a:r>
            <a:br>
              <a:rPr lang="en" sz="1200">
                <a:solidFill>
                  <a:schemeClr val="dk1"/>
                </a:solidFill>
              </a:rPr>
            </a:br>
            <a:r>
              <a:rPr lang="en" sz="1200">
                <a:solidFill>
                  <a:schemeClr val="dk1"/>
                </a:solidFill>
              </a:rPr>
              <a:t>Compiling</a:t>
            </a:r>
            <a:endParaRPr sz="1200">
              <a:solidFill>
                <a:schemeClr val="dk1"/>
              </a:solidFill>
            </a:endParaRPr>
          </a:p>
          <a:p>
            <a:pPr indent="0" lvl="0" marL="0">
              <a:spcBef>
                <a:spcPts val="0"/>
              </a:spcBef>
              <a:spcAft>
                <a:spcPts val="0"/>
              </a:spcAft>
              <a:buClr>
                <a:schemeClr val="dk1"/>
              </a:buClr>
              <a:buSzPts val="1100"/>
              <a:buFont typeface="Arial"/>
              <a:buNone/>
            </a:pPr>
            <a:r>
              <a:rPr lang="en" sz="1200">
                <a:solidFill>
                  <a:schemeClr val="dk1"/>
                </a:solidFill>
              </a:rPr>
              <a:t>Migrations</a:t>
            </a:r>
            <a:endParaRPr sz="1200">
              <a:solidFill>
                <a:schemeClr val="dk1"/>
              </a:solidFill>
            </a:endParaRPr>
          </a:p>
          <a:p>
            <a:pPr indent="0" lvl="0" marL="0">
              <a:spcBef>
                <a:spcPts val="0"/>
              </a:spcBef>
              <a:spcAft>
                <a:spcPts val="0"/>
              </a:spcAft>
              <a:buNone/>
            </a:pPr>
            <a:r>
              <a:t/>
            </a:r>
            <a:endParaRPr/>
          </a:p>
        </p:txBody>
      </p:sp>
      <p:sp>
        <p:nvSpPr>
          <p:cNvPr id="221" name="Shape 221"/>
          <p:cNvSpPr txBox="1"/>
          <p:nvPr/>
        </p:nvSpPr>
        <p:spPr>
          <a:xfrm>
            <a:off x="2365275" y="1967300"/>
            <a:ext cx="1304100" cy="49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dk1"/>
                </a:solidFill>
              </a:rPr>
              <a:t>Script Runner</a:t>
            </a:r>
            <a:endParaRPr>
              <a:solidFill>
                <a:schemeClr val="dk1"/>
              </a:solidFill>
            </a:endParaRPr>
          </a:p>
          <a:p>
            <a:pPr indent="0" lvl="0" marL="0" rtl="0">
              <a:spcBef>
                <a:spcPts val="0"/>
              </a:spcBef>
              <a:spcAft>
                <a:spcPts val="0"/>
              </a:spcAft>
              <a:buNone/>
            </a:pPr>
            <a:r>
              <a:t/>
            </a:r>
            <a:endParaRPr/>
          </a:p>
        </p:txBody>
      </p:sp>
      <p:sp>
        <p:nvSpPr>
          <p:cNvPr id="222" name="Shape 222"/>
          <p:cNvSpPr txBox="1"/>
          <p:nvPr/>
        </p:nvSpPr>
        <p:spPr>
          <a:xfrm>
            <a:off x="3973125" y="1421600"/>
            <a:ext cx="1058400" cy="49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dk1"/>
                </a:solidFill>
              </a:rPr>
              <a:t>Debugger</a:t>
            </a:r>
            <a:endParaRPr>
              <a:solidFill>
                <a:schemeClr val="dk1"/>
              </a:solidFill>
            </a:endParaRPr>
          </a:p>
          <a:p>
            <a:pPr indent="0" lvl="0" marL="0" rtl="0">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Shape 227"/>
          <p:cNvSpPr txBox="1"/>
          <p:nvPr>
            <p:ph type="title"/>
          </p:nvPr>
        </p:nvSpPr>
        <p:spPr>
          <a:xfrm>
            <a:off x="1556175" y="719375"/>
            <a:ext cx="6616800" cy="6999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OPTIMIZED</a:t>
            </a:r>
            <a:r>
              <a:rPr lang="en"/>
              <a:t> PROCESS FOR FULLSTACK DEVELOPMENT</a:t>
            </a:r>
            <a:endParaRPr/>
          </a:p>
        </p:txBody>
      </p:sp>
      <p:sp>
        <p:nvSpPr>
          <p:cNvPr id="228" name="Shape 228"/>
          <p:cNvSpPr/>
          <p:nvPr/>
        </p:nvSpPr>
        <p:spPr>
          <a:xfrm>
            <a:off x="1673700" y="1909250"/>
            <a:ext cx="1935900" cy="1838700"/>
          </a:xfrm>
          <a:prstGeom prst="homePlate">
            <a:avLst>
              <a:gd fmla="val 30129" name="adj"/>
            </a:avLst>
          </a:prstGeom>
          <a:solidFill>
            <a:srgbClr val="000000">
              <a:alpha val="9620"/>
            </a:srgbClr>
          </a:solidFill>
          <a:ln cap="flat" cmpd="sng" w="9525">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Tinos"/>
                <a:ea typeface="Tinos"/>
                <a:cs typeface="Tinos"/>
                <a:sym typeface="Tinos"/>
              </a:rPr>
              <a:t>Define Specs</a:t>
            </a:r>
            <a:endParaRPr sz="1800">
              <a:latin typeface="Tinos"/>
              <a:ea typeface="Tinos"/>
              <a:cs typeface="Tinos"/>
              <a:sym typeface="Tinos"/>
            </a:endParaRPr>
          </a:p>
          <a:p>
            <a:pPr indent="0" lvl="0" marL="0" rtl="0" algn="ctr">
              <a:spcBef>
                <a:spcPts val="0"/>
              </a:spcBef>
              <a:spcAft>
                <a:spcPts val="0"/>
              </a:spcAft>
              <a:buNone/>
            </a:pPr>
            <a:r>
              <a:rPr lang="en" sz="1800">
                <a:latin typeface="Tinos"/>
                <a:ea typeface="Tinos"/>
                <a:cs typeface="Tinos"/>
                <a:sym typeface="Tinos"/>
              </a:rPr>
              <a:t>Write Unit Tests and Solidity Code </a:t>
            </a:r>
            <a:endParaRPr sz="1800">
              <a:latin typeface="Tinos"/>
              <a:ea typeface="Tinos"/>
              <a:cs typeface="Tinos"/>
              <a:sym typeface="Tinos"/>
            </a:endParaRPr>
          </a:p>
        </p:txBody>
      </p:sp>
      <p:sp>
        <p:nvSpPr>
          <p:cNvPr id="229" name="Shape 229"/>
          <p:cNvSpPr/>
          <p:nvPr/>
        </p:nvSpPr>
        <p:spPr>
          <a:xfrm>
            <a:off x="3308750" y="1909250"/>
            <a:ext cx="2616900" cy="1838700"/>
          </a:xfrm>
          <a:prstGeom prst="chevron">
            <a:avLst>
              <a:gd fmla="val 29853" name="adj"/>
            </a:avLst>
          </a:prstGeom>
          <a:solidFill>
            <a:srgbClr val="000000">
              <a:alpha val="9620"/>
            </a:srgbClr>
          </a:solidFill>
          <a:ln cap="flat" cmpd="sng" w="9525">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Tinos"/>
                <a:ea typeface="Tinos"/>
                <a:cs typeface="Tinos"/>
                <a:sym typeface="Tinos"/>
              </a:rPr>
              <a:t>Confirm tests pass against local TestRPC node  (ganache-cli)</a:t>
            </a:r>
            <a:endParaRPr sz="1800">
              <a:latin typeface="Tinos"/>
              <a:ea typeface="Tinos"/>
              <a:cs typeface="Tinos"/>
              <a:sym typeface="Tinos"/>
            </a:endParaRPr>
          </a:p>
        </p:txBody>
      </p:sp>
      <p:sp>
        <p:nvSpPr>
          <p:cNvPr id="230" name="Shape 230"/>
          <p:cNvSpPr/>
          <p:nvPr/>
        </p:nvSpPr>
        <p:spPr>
          <a:xfrm>
            <a:off x="5604775" y="1909250"/>
            <a:ext cx="2843400" cy="1838700"/>
          </a:xfrm>
          <a:prstGeom prst="chevron">
            <a:avLst>
              <a:gd fmla="val 29853" name="adj"/>
            </a:avLst>
          </a:prstGeom>
          <a:solidFill>
            <a:srgbClr val="000000">
              <a:alpha val="9620"/>
            </a:srgbClr>
          </a:solidFill>
          <a:ln cap="flat" cmpd="sng" w="9525">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Tinos"/>
                <a:ea typeface="Tinos"/>
                <a:cs typeface="Tinos"/>
                <a:sym typeface="Tinos"/>
              </a:rPr>
              <a:t>Deploy to staging, run migrations on  live testnet (rinkeby), run integration tests</a:t>
            </a:r>
            <a:endParaRPr sz="1800">
              <a:latin typeface="Tinos"/>
              <a:ea typeface="Tinos"/>
              <a:cs typeface="Tinos"/>
              <a:sym typeface="Tinos"/>
            </a:endParaRPr>
          </a:p>
        </p:txBody>
      </p:sp>
      <p:sp>
        <p:nvSpPr>
          <p:cNvPr id="231" name="Shape 231"/>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Shape 236"/>
          <p:cNvSpPr txBox="1"/>
          <p:nvPr>
            <p:ph idx="4294967295" type="subTitle"/>
          </p:nvPr>
        </p:nvSpPr>
        <p:spPr>
          <a:xfrm>
            <a:off x="1578375" y="3808176"/>
            <a:ext cx="6115800" cy="784800"/>
          </a:xfrm>
          <a:prstGeom prst="rect">
            <a:avLst/>
          </a:prstGeom>
        </p:spPr>
        <p:txBody>
          <a:bodyPr anchorCtr="0" anchor="t" bIns="91425" lIns="91425" spcFirstLastPara="1" rIns="91425" wrap="square" tIns="91425">
            <a:noAutofit/>
          </a:bodyPr>
          <a:lstStyle/>
          <a:p>
            <a:pPr indent="0" lvl="0" marL="101600" marR="101600" rtl="0">
              <a:lnSpc>
                <a:spcPct val="142857"/>
              </a:lnSpc>
              <a:spcBef>
                <a:spcPts val="0"/>
              </a:spcBef>
              <a:spcAft>
                <a:spcPts val="0"/>
              </a:spcAft>
              <a:buNone/>
            </a:pPr>
            <a:r>
              <a:rPr lang="en" sz="1150">
                <a:solidFill>
                  <a:srgbClr val="333333"/>
                </a:solidFill>
                <a:highlight>
                  <a:srgbClr val="F5F5F5"/>
                </a:highlight>
                <a:latin typeface="Courier New"/>
                <a:ea typeface="Courier New"/>
                <a:cs typeface="Courier New"/>
                <a:sym typeface="Courier New"/>
              </a:rPr>
              <a:t>npm install -g truffle</a:t>
            </a:r>
            <a:endParaRPr sz="1150">
              <a:solidFill>
                <a:srgbClr val="333333"/>
              </a:solidFill>
              <a:highlight>
                <a:srgbClr val="F5F5F5"/>
              </a:highlight>
              <a:latin typeface="Courier New"/>
              <a:ea typeface="Courier New"/>
              <a:cs typeface="Courier New"/>
              <a:sym typeface="Courier New"/>
            </a:endParaRPr>
          </a:p>
          <a:p>
            <a:pPr indent="0" lvl="0" marL="101600" marR="101600" rtl="0">
              <a:lnSpc>
                <a:spcPct val="142857"/>
              </a:lnSpc>
              <a:spcBef>
                <a:spcPts val="0"/>
              </a:spcBef>
              <a:spcAft>
                <a:spcPts val="0"/>
              </a:spcAft>
              <a:buNone/>
            </a:pPr>
            <a:r>
              <a:rPr i="1" lang="en" sz="1800">
                <a:solidFill>
                  <a:srgbClr val="666666"/>
                </a:solidFill>
              </a:rPr>
              <a:t>57,656 downloads per month</a:t>
            </a:r>
            <a:endParaRPr i="1" sz="1800">
              <a:solidFill>
                <a:srgbClr val="666666"/>
              </a:solidFill>
            </a:endParaRPr>
          </a:p>
        </p:txBody>
      </p:sp>
      <p:sp>
        <p:nvSpPr>
          <p:cNvPr id="237" name="Shape 237"/>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cxnSp>
        <p:nvCxnSpPr>
          <p:cNvPr id="238" name="Shape 238"/>
          <p:cNvCxnSpPr/>
          <p:nvPr/>
        </p:nvCxnSpPr>
        <p:spPr>
          <a:xfrm>
            <a:off x="1502175" y="3866763"/>
            <a:ext cx="6526200" cy="0"/>
          </a:xfrm>
          <a:prstGeom prst="straightConnector1">
            <a:avLst/>
          </a:prstGeom>
          <a:noFill/>
          <a:ln cap="flat" cmpd="sng" w="9525">
            <a:solidFill>
              <a:srgbClr val="CCCCCC"/>
            </a:solidFill>
            <a:prstDash val="solid"/>
            <a:round/>
            <a:headEnd len="med" w="med" type="none"/>
            <a:tailEnd len="med" w="med" type="none"/>
          </a:ln>
        </p:spPr>
      </p:cxnSp>
      <p:pic>
        <p:nvPicPr>
          <p:cNvPr id="239" name="Shape 239"/>
          <p:cNvPicPr preferRelativeResize="0"/>
          <p:nvPr/>
        </p:nvPicPr>
        <p:blipFill>
          <a:blip r:embed="rId3">
            <a:alphaModFix/>
          </a:blip>
          <a:stretch>
            <a:fillRect/>
          </a:stretch>
        </p:blipFill>
        <p:spPr>
          <a:xfrm>
            <a:off x="1395025" y="780975"/>
            <a:ext cx="6854002" cy="2746274"/>
          </a:xfrm>
          <a:prstGeom prst="rect">
            <a:avLst/>
          </a:prstGeom>
          <a:noFill/>
          <a:ln>
            <a:noFill/>
          </a:ln>
        </p:spPr>
      </p:pic>
      <p:sp>
        <p:nvSpPr>
          <p:cNvPr id="240" name="Shape 240"/>
          <p:cNvSpPr txBox="1"/>
          <p:nvPr/>
        </p:nvSpPr>
        <p:spPr>
          <a:xfrm>
            <a:off x="5637825" y="458175"/>
            <a:ext cx="2528700" cy="322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800"/>
              <a:t>https://npm-stat.com/charts.html?package=truffle</a:t>
            </a:r>
            <a:endParaRPr sz="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Shape 63"/>
          <p:cNvSpPr/>
          <p:nvPr/>
        </p:nvSpPr>
        <p:spPr>
          <a:xfrm>
            <a:off x="5051925" y="1082904"/>
            <a:ext cx="2956500" cy="2956500"/>
          </a:xfrm>
          <a:prstGeom prst="rect">
            <a:avLst/>
          </a:prstGeom>
          <a:solidFill>
            <a:srgbClr val="000000">
              <a:alpha val="962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 name="Shape 64"/>
          <p:cNvSpPr txBox="1"/>
          <p:nvPr>
            <p:ph idx="4294967295" type="ctrTitle"/>
          </p:nvPr>
        </p:nvSpPr>
        <p:spPr>
          <a:xfrm>
            <a:off x="1544775" y="1049950"/>
            <a:ext cx="3234300" cy="1159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6000"/>
              <a:t>HELLO!</a:t>
            </a:r>
            <a:endParaRPr sz="6000"/>
          </a:p>
        </p:txBody>
      </p:sp>
      <p:sp>
        <p:nvSpPr>
          <p:cNvPr id="65" name="Shape 65"/>
          <p:cNvSpPr txBox="1"/>
          <p:nvPr>
            <p:ph idx="4294967295" type="subTitle"/>
          </p:nvPr>
        </p:nvSpPr>
        <p:spPr>
          <a:xfrm>
            <a:off x="1544700" y="2249575"/>
            <a:ext cx="3234300" cy="20175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b="1" lang="en" sz="1800"/>
              <a:t>I am Ling Qing Meng</a:t>
            </a:r>
            <a:endParaRPr b="1" sz="1800"/>
          </a:p>
          <a:p>
            <a:pPr indent="0" lvl="0" marL="0">
              <a:spcBef>
                <a:spcPts val="600"/>
              </a:spcBef>
              <a:spcAft>
                <a:spcPts val="0"/>
              </a:spcAft>
              <a:buClr>
                <a:schemeClr val="dk1"/>
              </a:buClr>
              <a:buSzPts val="1100"/>
              <a:buFont typeface="Arial"/>
              <a:buNone/>
            </a:pPr>
            <a:r>
              <a:rPr lang="en" sz="1800"/>
              <a:t>I am here to teach about how to deploy Ethereum Contracts. </a:t>
            </a:r>
            <a:endParaRPr sz="1800"/>
          </a:p>
          <a:p>
            <a:pPr indent="0" lvl="0" marL="0">
              <a:spcBef>
                <a:spcPts val="600"/>
              </a:spcBef>
              <a:spcAft>
                <a:spcPts val="0"/>
              </a:spcAft>
              <a:buClr>
                <a:schemeClr val="dk1"/>
              </a:buClr>
              <a:buSzPts val="1100"/>
              <a:buFont typeface="Arial"/>
              <a:buNone/>
            </a:pPr>
            <a:r>
              <a:rPr lang="en" sz="1800" u="sng">
                <a:solidFill>
                  <a:schemeClr val="hlink"/>
                </a:solidFill>
                <a:hlinkClick r:id="rId3"/>
              </a:rPr>
              <a:t>https://t.me/lingqingmeng</a:t>
            </a:r>
            <a:endParaRPr sz="1800"/>
          </a:p>
          <a:p>
            <a:pPr indent="0" lvl="0" marL="0">
              <a:spcBef>
                <a:spcPts val="600"/>
              </a:spcBef>
              <a:spcAft>
                <a:spcPts val="0"/>
              </a:spcAft>
              <a:buClr>
                <a:schemeClr val="dk1"/>
              </a:buClr>
              <a:buSzPts val="1100"/>
              <a:buFont typeface="Arial"/>
              <a:buNone/>
            </a:pPr>
            <a:r>
              <a:rPr lang="en" sz="1800"/>
              <a:t> @lingqingmeng</a:t>
            </a:r>
            <a:endParaRPr b="1" sz="1800"/>
          </a:p>
        </p:txBody>
      </p:sp>
      <p:sp>
        <p:nvSpPr>
          <p:cNvPr id="66" name="Shape 66"/>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67" name="Shape 67"/>
          <p:cNvPicPr preferRelativeResize="0"/>
          <p:nvPr/>
        </p:nvPicPr>
        <p:blipFill>
          <a:blip r:embed="rId4">
            <a:alphaModFix/>
          </a:blip>
          <a:stretch>
            <a:fillRect/>
          </a:stretch>
        </p:blipFill>
        <p:spPr>
          <a:xfrm>
            <a:off x="4872800" y="974606"/>
            <a:ext cx="3314751" cy="332589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Shape 245"/>
          <p:cNvSpPr txBox="1"/>
          <p:nvPr>
            <p:ph idx="4294967295" type="subTitle"/>
          </p:nvPr>
        </p:nvSpPr>
        <p:spPr>
          <a:xfrm>
            <a:off x="1578375" y="3808175"/>
            <a:ext cx="6166500" cy="641100"/>
          </a:xfrm>
          <a:prstGeom prst="rect">
            <a:avLst/>
          </a:prstGeom>
        </p:spPr>
        <p:txBody>
          <a:bodyPr anchorCtr="0" anchor="t" bIns="91425" lIns="91425" spcFirstLastPara="1" rIns="91425" wrap="square" tIns="91425">
            <a:noAutofit/>
          </a:bodyPr>
          <a:lstStyle/>
          <a:p>
            <a:pPr indent="0" lvl="0" marL="152400" marR="152400" rtl="0">
              <a:lnSpc>
                <a:spcPct val="100000"/>
              </a:lnSpc>
              <a:spcBef>
                <a:spcPts val="0"/>
              </a:spcBef>
              <a:spcAft>
                <a:spcPts val="0"/>
              </a:spcAft>
              <a:buNone/>
            </a:pPr>
            <a:r>
              <a:rPr lang="en" sz="1150">
                <a:solidFill>
                  <a:srgbClr val="333333"/>
                </a:solidFill>
                <a:highlight>
                  <a:srgbClr val="F5F5F5"/>
                </a:highlight>
                <a:latin typeface="Courier New"/>
                <a:ea typeface="Courier New"/>
                <a:cs typeface="Courier New"/>
                <a:sym typeface="Courier New"/>
              </a:rPr>
              <a:t>npm install -g ganache-cli</a:t>
            </a:r>
            <a:r>
              <a:rPr lang="en" sz="1000">
                <a:solidFill>
                  <a:srgbClr val="24292E"/>
                </a:solidFill>
                <a:highlight>
                  <a:srgbClr val="F6F8FA"/>
                </a:highlight>
                <a:latin typeface="Verdana"/>
                <a:ea typeface="Verdana"/>
                <a:cs typeface="Verdana"/>
                <a:sym typeface="Verdana"/>
              </a:rPr>
              <a:t> </a:t>
            </a:r>
            <a:endParaRPr sz="1000">
              <a:solidFill>
                <a:srgbClr val="24292E"/>
              </a:solidFill>
              <a:highlight>
                <a:srgbClr val="F6F8FA"/>
              </a:highlight>
              <a:latin typeface="Verdana"/>
              <a:ea typeface="Verdana"/>
              <a:cs typeface="Verdana"/>
              <a:sym typeface="Verdana"/>
            </a:endParaRPr>
          </a:p>
          <a:p>
            <a:pPr indent="0" lvl="0" marL="152400" marR="152400" rtl="0">
              <a:lnSpc>
                <a:spcPct val="100000"/>
              </a:lnSpc>
              <a:spcBef>
                <a:spcPts val="1200"/>
              </a:spcBef>
              <a:spcAft>
                <a:spcPts val="1200"/>
              </a:spcAft>
              <a:buNone/>
            </a:pPr>
            <a:r>
              <a:rPr i="1" lang="en" sz="1800">
                <a:solidFill>
                  <a:srgbClr val="666666"/>
                </a:solidFill>
              </a:rPr>
              <a:t>30,206</a:t>
            </a:r>
            <a:r>
              <a:rPr i="1" lang="en" sz="1800">
                <a:solidFill>
                  <a:srgbClr val="666666"/>
                </a:solidFill>
              </a:rPr>
              <a:t> downloads per month</a:t>
            </a:r>
            <a:endParaRPr i="1" sz="1800">
              <a:solidFill>
                <a:srgbClr val="666666"/>
              </a:solidFill>
            </a:endParaRPr>
          </a:p>
        </p:txBody>
      </p:sp>
      <p:sp>
        <p:nvSpPr>
          <p:cNvPr id="246" name="Shape 246"/>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cxnSp>
        <p:nvCxnSpPr>
          <p:cNvPr id="247" name="Shape 247"/>
          <p:cNvCxnSpPr/>
          <p:nvPr/>
        </p:nvCxnSpPr>
        <p:spPr>
          <a:xfrm>
            <a:off x="1502175" y="3866763"/>
            <a:ext cx="6526200" cy="0"/>
          </a:xfrm>
          <a:prstGeom prst="straightConnector1">
            <a:avLst/>
          </a:prstGeom>
          <a:noFill/>
          <a:ln cap="flat" cmpd="sng" w="9525">
            <a:solidFill>
              <a:srgbClr val="CCCCCC"/>
            </a:solidFill>
            <a:prstDash val="solid"/>
            <a:round/>
            <a:headEnd len="med" w="med" type="none"/>
            <a:tailEnd len="med" w="med" type="none"/>
          </a:ln>
        </p:spPr>
      </p:cxnSp>
      <p:sp>
        <p:nvSpPr>
          <p:cNvPr id="248" name="Shape 248"/>
          <p:cNvSpPr txBox="1"/>
          <p:nvPr/>
        </p:nvSpPr>
        <p:spPr>
          <a:xfrm>
            <a:off x="5637825" y="458175"/>
            <a:ext cx="2528700" cy="322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t>https://npm-stat.com/charts.html?package=truffle</a:t>
            </a:r>
            <a:endParaRPr sz="800"/>
          </a:p>
        </p:txBody>
      </p:sp>
      <p:pic>
        <p:nvPicPr>
          <p:cNvPr id="249" name="Shape 249"/>
          <p:cNvPicPr preferRelativeResize="0"/>
          <p:nvPr/>
        </p:nvPicPr>
        <p:blipFill>
          <a:blip r:embed="rId3">
            <a:alphaModFix/>
          </a:blip>
          <a:stretch>
            <a:fillRect/>
          </a:stretch>
        </p:blipFill>
        <p:spPr>
          <a:xfrm>
            <a:off x="1383200" y="904650"/>
            <a:ext cx="6809974" cy="27571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Shape 254"/>
          <p:cNvSpPr txBox="1"/>
          <p:nvPr>
            <p:ph type="title"/>
          </p:nvPr>
        </p:nvSpPr>
        <p:spPr>
          <a:xfrm>
            <a:off x="1556175" y="719375"/>
            <a:ext cx="6616800" cy="6999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MIGRATIONS WITH TRUFFLE</a:t>
            </a:r>
            <a:endParaRPr/>
          </a:p>
        </p:txBody>
      </p:sp>
      <p:sp>
        <p:nvSpPr>
          <p:cNvPr id="255" name="Shape 255"/>
          <p:cNvSpPr txBox="1"/>
          <p:nvPr>
            <p:ph idx="1" type="body"/>
          </p:nvPr>
        </p:nvSpPr>
        <p:spPr>
          <a:xfrm>
            <a:off x="1556175" y="1378821"/>
            <a:ext cx="6616800" cy="3042300"/>
          </a:xfrm>
          <a:prstGeom prst="rect">
            <a:avLst/>
          </a:prstGeom>
        </p:spPr>
        <p:txBody>
          <a:bodyPr anchorCtr="0" anchor="t" bIns="91425" lIns="91425" spcFirstLastPara="1" rIns="91425" wrap="square" tIns="91425">
            <a:noAutofit/>
          </a:bodyPr>
          <a:lstStyle/>
          <a:p>
            <a:pPr indent="-393700" lvl="0" marL="457200" rtl="0">
              <a:spcBef>
                <a:spcPts val="600"/>
              </a:spcBef>
              <a:spcAft>
                <a:spcPts val="0"/>
              </a:spcAft>
              <a:buSzPts val="2600"/>
              <a:buChar char="◈"/>
            </a:pPr>
            <a:r>
              <a:rPr lang="en"/>
              <a:t>First, your account must be unlocked</a:t>
            </a:r>
            <a:endParaRPr/>
          </a:p>
          <a:p>
            <a:pPr indent="-393700" lvl="0" marL="457200" rtl="0">
              <a:spcBef>
                <a:spcPts val="0"/>
              </a:spcBef>
              <a:spcAft>
                <a:spcPts val="0"/>
              </a:spcAft>
              <a:buSzPts val="2600"/>
              <a:buChar char="◈"/>
            </a:pPr>
            <a:r>
              <a:rPr lang="en"/>
              <a:t>Deployments cost gas, therefore transaction must be signed by your private key</a:t>
            </a:r>
            <a:endParaRPr/>
          </a:p>
          <a:p>
            <a:pPr indent="-393700" lvl="0" marL="457200" rtl="0">
              <a:spcBef>
                <a:spcPts val="0"/>
              </a:spcBef>
              <a:spcAft>
                <a:spcPts val="0"/>
              </a:spcAft>
              <a:buSzPts val="2600"/>
              <a:buChar char="◈"/>
            </a:pPr>
            <a:r>
              <a:rPr lang="en"/>
              <a:t>Know the difference between </a:t>
            </a:r>
            <a:r>
              <a:rPr i="1" lang="en"/>
              <a:t>unlocking a wallet</a:t>
            </a:r>
            <a:r>
              <a:rPr lang="en"/>
              <a:t> vs </a:t>
            </a:r>
            <a:r>
              <a:rPr i="1" lang="en"/>
              <a:t>signing a transaction</a:t>
            </a:r>
            <a:r>
              <a:rPr lang="en"/>
              <a:t>. </a:t>
            </a:r>
            <a:endParaRPr/>
          </a:p>
        </p:txBody>
      </p:sp>
      <p:sp>
        <p:nvSpPr>
          <p:cNvPr id="256" name="Shape 256"/>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Shape 261"/>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62" name="Shape 262"/>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63" name="Shape 263"/>
          <p:cNvSpPr/>
          <p:nvPr/>
        </p:nvSpPr>
        <p:spPr>
          <a:xfrm flipH="1" rot="-5400000">
            <a:off x="3002614" y="-226139"/>
            <a:ext cx="3873576" cy="5492655"/>
          </a:xfrm>
          <a:custGeom>
            <a:pathLst>
              <a:path extrusionOk="0" h="86210" w="60958">
                <a:moveTo>
                  <a:pt x="28985" y="3938"/>
                </a:moveTo>
                <a:lnTo>
                  <a:pt x="29189" y="4006"/>
                </a:lnTo>
                <a:lnTo>
                  <a:pt x="29189" y="4141"/>
                </a:lnTo>
                <a:lnTo>
                  <a:pt x="29189" y="4277"/>
                </a:lnTo>
                <a:lnTo>
                  <a:pt x="28985" y="4345"/>
                </a:lnTo>
                <a:lnTo>
                  <a:pt x="28850" y="4277"/>
                </a:lnTo>
                <a:lnTo>
                  <a:pt x="28782" y="4141"/>
                </a:lnTo>
                <a:lnTo>
                  <a:pt x="28850" y="4006"/>
                </a:lnTo>
                <a:lnTo>
                  <a:pt x="28985" y="3938"/>
                </a:lnTo>
                <a:close/>
                <a:moveTo>
                  <a:pt x="30479" y="3734"/>
                </a:moveTo>
                <a:lnTo>
                  <a:pt x="30615" y="3802"/>
                </a:lnTo>
                <a:lnTo>
                  <a:pt x="30750" y="3870"/>
                </a:lnTo>
                <a:lnTo>
                  <a:pt x="30818" y="4006"/>
                </a:lnTo>
                <a:lnTo>
                  <a:pt x="30818" y="4141"/>
                </a:lnTo>
                <a:lnTo>
                  <a:pt x="30818" y="4277"/>
                </a:lnTo>
                <a:lnTo>
                  <a:pt x="30750" y="4345"/>
                </a:lnTo>
                <a:lnTo>
                  <a:pt x="30615" y="4481"/>
                </a:lnTo>
                <a:lnTo>
                  <a:pt x="30343" y="4481"/>
                </a:lnTo>
                <a:lnTo>
                  <a:pt x="30207" y="4345"/>
                </a:lnTo>
                <a:lnTo>
                  <a:pt x="30139" y="4277"/>
                </a:lnTo>
                <a:lnTo>
                  <a:pt x="30139" y="4141"/>
                </a:lnTo>
                <a:lnTo>
                  <a:pt x="30139" y="4006"/>
                </a:lnTo>
                <a:lnTo>
                  <a:pt x="30207" y="3870"/>
                </a:lnTo>
                <a:lnTo>
                  <a:pt x="30343" y="3802"/>
                </a:lnTo>
                <a:lnTo>
                  <a:pt x="30479" y="3734"/>
                </a:lnTo>
                <a:close/>
                <a:moveTo>
                  <a:pt x="56885" y="7943"/>
                </a:moveTo>
                <a:lnTo>
                  <a:pt x="56885" y="78132"/>
                </a:lnTo>
                <a:lnTo>
                  <a:pt x="56817" y="78200"/>
                </a:lnTo>
                <a:lnTo>
                  <a:pt x="4209" y="78200"/>
                </a:lnTo>
                <a:lnTo>
                  <a:pt x="4141" y="78132"/>
                </a:lnTo>
                <a:lnTo>
                  <a:pt x="4141" y="7943"/>
                </a:lnTo>
                <a:close/>
                <a:moveTo>
                  <a:pt x="30479" y="80440"/>
                </a:moveTo>
                <a:lnTo>
                  <a:pt x="30071" y="80508"/>
                </a:lnTo>
                <a:lnTo>
                  <a:pt x="29732" y="80576"/>
                </a:lnTo>
                <a:lnTo>
                  <a:pt x="29461" y="80779"/>
                </a:lnTo>
                <a:lnTo>
                  <a:pt x="29189" y="80983"/>
                </a:lnTo>
                <a:lnTo>
                  <a:pt x="28917" y="81255"/>
                </a:lnTo>
                <a:lnTo>
                  <a:pt x="28782" y="81594"/>
                </a:lnTo>
                <a:lnTo>
                  <a:pt x="28646" y="81933"/>
                </a:lnTo>
                <a:lnTo>
                  <a:pt x="28646" y="82273"/>
                </a:lnTo>
                <a:lnTo>
                  <a:pt x="28646" y="82341"/>
                </a:lnTo>
                <a:lnTo>
                  <a:pt x="28646" y="82680"/>
                </a:lnTo>
                <a:lnTo>
                  <a:pt x="28782" y="83020"/>
                </a:lnTo>
                <a:lnTo>
                  <a:pt x="28985" y="83291"/>
                </a:lnTo>
                <a:lnTo>
                  <a:pt x="29189" y="83563"/>
                </a:lnTo>
                <a:lnTo>
                  <a:pt x="29461" y="83834"/>
                </a:lnTo>
                <a:lnTo>
                  <a:pt x="29800" y="83970"/>
                </a:lnTo>
                <a:lnTo>
                  <a:pt x="30139" y="84106"/>
                </a:lnTo>
                <a:lnTo>
                  <a:pt x="30818" y="84106"/>
                </a:lnTo>
                <a:lnTo>
                  <a:pt x="31158" y="83970"/>
                </a:lnTo>
                <a:lnTo>
                  <a:pt x="31497" y="83766"/>
                </a:lnTo>
                <a:lnTo>
                  <a:pt x="31768" y="83563"/>
                </a:lnTo>
                <a:lnTo>
                  <a:pt x="31972" y="83291"/>
                </a:lnTo>
                <a:lnTo>
                  <a:pt x="32176" y="83020"/>
                </a:lnTo>
                <a:lnTo>
                  <a:pt x="32244" y="82612"/>
                </a:lnTo>
                <a:lnTo>
                  <a:pt x="32312" y="82273"/>
                </a:lnTo>
                <a:lnTo>
                  <a:pt x="32244" y="81933"/>
                </a:lnTo>
                <a:lnTo>
                  <a:pt x="32176" y="81594"/>
                </a:lnTo>
                <a:lnTo>
                  <a:pt x="31972" y="81255"/>
                </a:lnTo>
                <a:lnTo>
                  <a:pt x="31768" y="80983"/>
                </a:lnTo>
                <a:lnTo>
                  <a:pt x="31497" y="80779"/>
                </a:lnTo>
                <a:lnTo>
                  <a:pt x="31158" y="80576"/>
                </a:lnTo>
                <a:lnTo>
                  <a:pt x="30818" y="80508"/>
                </a:lnTo>
                <a:lnTo>
                  <a:pt x="30479" y="80440"/>
                </a:lnTo>
                <a:close/>
                <a:moveTo>
                  <a:pt x="30886" y="80304"/>
                </a:moveTo>
                <a:lnTo>
                  <a:pt x="31225" y="80440"/>
                </a:lnTo>
                <a:lnTo>
                  <a:pt x="31565" y="80644"/>
                </a:lnTo>
                <a:lnTo>
                  <a:pt x="31904" y="80847"/>
                </a:lnTo>
                <a:lnTo>
                  <a:pt x="32108" y="81187"/>
                </a:lnTo>
                <a:lnTo>
                  <a:pt x="32312" y="81526"/>
                </a:lnTo>
                <a:lnTo>
                  <a:pt x="32447" y="81866"/>
                </a:lnTo>
                <a:lnTo>
                  <a:pt x="32447" y="82273"/>
                </a:lnTo>
                <a:lnTo>
                  <a:pt x="32447" y="82680"/>
                </a:lnTo>
                <a:lnTo>
                  <a:pt x="32312" y="83020"/>
                </a:lnTo>
                <a:lnTo>
                  <a:pt x="32108" y="83359"/>
                </a:lnTo>
                <a:lnTo>
                  <a:pt x="31904" y="83698"/>
                </a:lnTo>
                <a:lnTo>
                  <a:pt x="31565" y="83902"/>
                </a:lnTo>
                <a:lnTo>
                  <a:pt x="31225" y="84106"/>
                </a:lnTo>
                <a:lnTo>
                  <a:pt x="30886" y="84241"/>
                </a:lnTo>
                <a:lnTo>
                  <a:pt x="30479" y="84309"/>
                </a:lnTo>
                <a:lnTo>
                  <a:pt x="30071" y="84241"/>
                </a:lnTo>
                <a:lnTo>
                  <a:pt x="29732" y="84106"/>
                </a:lnTo>
                <a:lnTo>
                  <a:pt x="29393" y="83970"/>
                </a:lnTo>
                <a:lnTo>
                  <a:pt x="29053" y="83698"/>
                </a:lnTo>
                <a:lnTo>
                  <a:pt x="28850" y="83427"/>
                </a:lnTo>
                <a:lnTo>
                  <a:pt x="28646" y="83087"/>
                </a:lnTo>
                <a:lnTo>
                  <a:pt x="28510" y="82748"/>
                </a:lnTo>
                <a:lnTo>
                  <a:pt x="28442" y="82341"/>
                </a:lnTo>
                <a:lnTo>
                  <a:pt x="28442" y="82273"/>
                </a:lnTo>
                <a:lnTo>
                  <a:pt x="28510" y="81866"/>
                </a:lnTo>
                <a:lnTo>
                  <a:pt x="28646" y="81526"/>
                </a:lnTo>
                <a:lnTo>
                  <a:pt x="28782" y="81187"/>
                </a:lnTo>
                <a:lnTo>
                  <a:pt x="29053" y="80847"/>
                </a:lnTo>
                <a:lnTo>
                  <a:pt x="29325" y="80644"/>
                </a:lnTo>
                <a:lnTo>
                  <a:pt x="29664" y="80440"/>
                </a:lnTo>
                <a:lnTo>
                  <a:pt x="30071" y="80304"/>
                </a:lnTo>
                <a:close/>
                <a:moveTo>
                  <a:pt x="3530" y="815"/>
                </a:moveTo>
                <a:lnTo>
                  <a:pt x="2987" y="883"/>
                </a:lnTo>
                <a:lnTo>
                  <a:pt x="2512" y="1019"/>
                </a:lnTo>
                <a:lnTo>
                  <a:pt x="2036" y="1290"/>
                </a:lnTo>
                <a:lnTo>
                  <a:pt x="1629" y="1630"/>
                </a:lnTo>
                <a:lnTo>
                  <a:pt x="1290" y="2037"/>
                </a:lnTo>
                <a:lnTo>
                  <a:pt x="1086" y="2512"/>
                </a:lnTo>
                <a:lnTo>
                  <a:pt x="950" y="2987"/>
                </a:lnTo>
                <a:lnTo>
                  <a:pt x="882" y="3530"/>
                </a:lnTo>
                <a:lnTo>
                  <a:pt x="882" y="82612"/>
                </a:lnTo>
                <a:lnTo>
                  <a:pt x="950" y="83155"/>
                </a:lnTo>
                <a:lnTo>
                  <a:pt x="1086" y="83698"/>
                </a:lnTo>
                <a:lnTo>
                  <a:pt x="1358" y="84174"/>
                </a:lnTo>
                <a:lnTo>
                  <a:pt x="1765" y="84581"/>
                </a:lnTo>
                <a:lnTo>
                  <a:pt x="2172" y="84852"/>
                </a:lnTo>
                <a:lnTo>
                  <a:pt x="2715" y="85124"/>
                </a:lnTo>
                <a:lnTo>
                  <a:pt x="3258" y="85260"/>
                </a:lnTo>
                <a:lnTo>
                  <a:pt x="3869" y="85328"/>
                </a:lnTo>
                <a:lnTo>
                  <a:pt x="57156" y="85328"/>
                </a:lnTo>
                <a:lnTo>
                  <a:pt x="57767" y="85260"/>
                </a:lnTo>
                <a:lnTo>
                  <a:pt x="58310" y="85124"/>
                </a:lnTo>
                <a:lnTo>
                  <a:pt x="58785" y="84852"/>
                </a:lnTo>
                <a:lnTo>
                  <a:pt x="59260" y="84513"/>
                </a:lnTo>
                <a:lnTo>
                  <a:pt x="59600" y="84106"/>
                </a:lnTo>
                <a:lnTo>
                  <a:pt x="59871" y="83631"/>
                </a:lnTo>
                <a:lnTo>
                  <a:pt x="60075" y="83087"/>
                </a:lnTo>
                <a:lnTo>
                  <a:pt x="60143" y="82477"/>
                </a:lnTo>
                <a:lnTo>
                  <a:pt x="60143" y="3530"/>
                </a:lnTo>
                <a:lnTo>
                  <a:pt x="60075" y="2987"/>
                </a:lnTo>
                <a:lnTo>
                  <a:pt x="59939" y="2512"/>
                </a:lnTo>
                <a:lnTo>
                  <a:pt x="59668" y="2037"/>
                </a:lnTo>
                <a:lnTo>
                  <a:pt x="59328" y="1630"/>
                </a:lnTo>
                <a:lnTo>
                  <a:pt x="58921" y="1290"/>
                </a:lnTo>
                <a:lnTo>
                  <a:pt x="58446" y="1019"/>
                </a:lnTo>
                <a:lnTo>
                  <a:pt x="57903" y="883"/>
                </a:lnTo>
                <a:lnTo>
                  <a:pt x="57360" y="815"/>
                </a:lnTo>
                <a:close/>
                <a:moveTo>
                  <a:pt x="57971" y="679"/>
                </a:moveTo>
                <a:lnTo>
                  <a:pt x="58514" y="883"/>
                </a:lnTo>
                <a:lnTo>
                  <a:pt x="58989" y="1155"/>
                </a:lnTo>
                <a:lnTo>
                  <a:pt x="59464" y="1494"/>
                </a:lnTo>
                <a:lnTo>
                  <a:pt x="59804" y="1901"/>
                </a:lnTo>
                <a:lnTo>
                  <a:pt x="60075" y="2444"/>
                </a:lnTo>
                <a:lnTo>
                  <a:pt x="60211" y="2987"/>
                </a:lnTo>
                <a:lnTo>
                  <a:pt x="60279" y="3530"/>
                </a:lnTo>
                <a:lnTo>
                  <a:pt x="60279" y="82477"/>
                </a:lnTo>
                <a:lnTo>
                  <a:pt x="60211" y="83087"/>
                </a:lnTo>
                <a:lnTo>
                  <a:pt x="60075" y="83698"/>
                </a:lnTo>
                <a:lnTo>
                  <a:pt x="59736" y="84174"/>
                </a:lnTo>
                <a:lnTo>
                  <a:pt x="59396" y="84649"/>
                </a:lnTo>
                <a:lnTo>
                  <a:pt x="58921" y="84988"/>
                </a:lnTo>
                <a:lnTo>
                  <a:pt x="58378" y="85260"/>
                </a:lnTo>
                <a:lnTo>
                  <a:pt x="57767" y="85463"/>
                </a:lnTo>
                <a:lnTo>
                  <a:pt x="57156" y="85531"/>
                </a:lnTo>
                <a:lnTo>
                  <a:pt x="3869" y="85531"/>
                </a:lnTo>
                <a:lnTo>
                  <a:pt x="3190" y="85463"/>
                </a:lnTo>
                <a:lnTo>
                  <a:pt x="2647" y="85260"/>
                </a:lnTo>
                <a:lnTo>
                  <a:pt x="2104" y="84988"/>
                </a:lnTo>
                <a:lnTo>
                  <a:pt x="1629" y="84649"/>
                </a:lnTo>
                <a:lnTo>
                  <a:pt x="1222" y="84241"/>
                </a:lnTo>
                <a:lnTo>
                  <a:pt x="950" y="83766"/>
                </a:lnTo>
                <a:lnTo>
                  <a:pt x="747" y="83223"/>
                </a:lnTo>
                <a:lnTo>
                  <a:pt x="679" y="82612"/>
                </a:lnTo>
                <a:lnTo>
                  <a:pt x="679" y="3530"/>
                </a:lnTo>
                <a:lnTo>
                  <a:pt x="747" y="2987"/>
                </a:lnTo>
                <a:lnTo>
                  <a:pt x="950" y="2444"/>
                </a:lnTo>
                <a:lnTo>
                  <a:pt x="1154" y="1901"/>
                </a:lnTo>
                <a:lnTo>
                  <a:pt x="1561" y="1494"/>
                </a:lnTo>
                <a:lnTo>
                  <a:pt x="1969" y="1155"/>
                </a:lnTo>
                <a:lnTo>
                  <a:pt x="2444" y="883"/>
                </a:lnTo>
                <a:lnTo>
                  <a:pt x="2987" y="679"/>
                </a:lnTo>
                <a:close/>
                <a:moveTo>
                  <a:pt x="3530" y="1"/>
                </a:moveTo>
                <a:lnTo>
                  <a:pt x="2851" y="68"/>
                </a:lnTo>
                <a:lnTo>
                  <a:pt x="2172" y="204"/>
                </a:lnTo>
                <a:lnTo>
                  <a:pt x="1561" y="544"/>
                </a:lnTo>
                <a:lnTo>
                  <a:pt x="1018" y="1019"/>
                </a:lnTo>
                <a:lnTo>
                  <a:pt x="611" y="1562"/>
                </a:lnTo>
                <a:lnTo>
                  <a:pt x="272" y="2173"/>
                </a:lnTo>
                <a:lnTo>
                  <a:pt x="68" y="2852"/>
                </a:lnTo>
                <a:lnTo>
                  <a:pt x="0" y="3530"/>
                </a:lnTo>
                <a:lnTo>
                  <a:pt x="0" y="82612"/>
                </a:lnTo>
                <a:lnTo>
                  <a:pt x="68" y="83359"/>
                </a:lnTo>
                <a:lnTo>
                  <a:pt x="339" y="84038"/>
                </a:lnTo>
                <a:lnTo>
                  <a:pt x="679" y="84649"/>
                </a:lnTo>
                <a:lnTo>
                  <a:pt x="1154" y="85124"/>
                </a:lnTo>
                <a:lnTo>
                  <a:pt x="1697" y="85599"/>
                </a:lnTo>
                <a:lnTo>
                  <a:pt x="2376" y="85938"/>
                </a:lnTo>
                <a:lnTo>
                  <a:pt x="3055" y="86142"/>
                </a:lnTo>
                <a:lnTo>
                  <a:pt x="3869" y="86210"/>
                </a:lnTo>
                <a:lnTo>
                  <a:pt x="57156" y="86210"/>
                </a:lnTo>
                <a:lnTo>
                  <a:pt x="57903" y="86142"/>
                </a:lnTo>
                <a:lnTo>
                  <a:pt x="58582" y="85938"/>
                </a:lnTo>
                <a:lnTo>
                  <a:pt x="59260" y="85599"/>
                </a:lnTo>
                <a:lnTo>
                  <a:pt x="59804" y="85124"/>
                </a:lnTo>
                <a:lnTo>
                  <a:pt x="60347" y="84581"/>
                </a:lnTo>
                <a:lnTo>
                  <a:pt x="60686" y="83970"/>
                </a:lnTo>
                <a:lnTo>
                  <a:pt x="60890" y="83223"/>
                </a:lnTo>
                <a:lnTo>
                  <a:pt x="60957" y="82477"/>
                </a:lnTo>
                <a:lnTo>
                  <a:pt x="60957" y="3530"/>
                </a:lnTo>
                <a:lnTo>
                  <a:pt x="60890" y="2852"/>
                </a:lnTo>
                <a:lnTo>
                  <a:pt x="60686" y="2173"/>
                </a:lnTo>
                <a:lnTo>
                  <a:pt x="60347" y="1562"/>
                </a:lnTo>
                <a:lnTo>
                  <a:pt x="59939" y="1019"/>
                </a:lnTo>
                <a:lnTo>
                  <a:pt x="59396" y="544"/>
                </a:lnTo>
                <a:lnTo>
                  <a:pt x="58785" y="204"/>
                </a:lnTo>
                <a:lnTo>
                  <a:pt x="58106" y="68"/>
                </a:lnTo>
                <a:lnTo>
                  <a:pt x="57360" y="1"/>
                </a:lnTo>
                <a:close/>
              </a:path>
            </a:pathLst>
          </a:custGeom>
          <a:solidFill>
            <a:srgbClr val="000000">
              <a:alpha val="962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64" name="Shape 264"/>
          <p:cNvPicPr preferRelativeResize="0"/>
          <p:nvPr/>
        </p:nvPicPr>
        <p:blipFill>
          <a:blip r:embed="rId3">
            <a:alphaModFix/>
          </a:blip>
          <a:stretch>
            <a:fillRect/>
          </a:stretch>
        </p:blipFill>
        <p:spPr>
          <a:xfrm>
            <a:off x="2673850" y="837325"/>
            <a:ext cx="4596878" cy="341250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Shape 269"/>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70" name="Shape 270"/>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71" name="Shape 271"/>
          <p:cNvSpPr/>
          <p:nvPr/>
        </p:nvSpPr>
        <p:spPr>
          <a:xfrm flipH="1" rot="-5400000">
            <a:off x="3002614" y="-226139"/>
            <a:ext cx="3873576" cy="5492655"/>
          </a:xfrm>
          <a:custGeom>
            <a:pathLst>
              <a:path extrusionOk="0" h="86210" w="60958">
                <a:moveTo>
                  <a:pt x="28985" y="3938"/>
                </a:moveTo>
                <a:lnTo>
                  <a:pt x="29189" y="4006"/>
                </a:lnTo>
                <a:lnTo>
                  <a:pt x="29189" y="4141"/>
                </a:lnTo>
                <a:lnTo>
                  <a:pt x="29189" y="4277"/>
                </a:lnTo>
                <a:lnTo>
                  <a:pt x="28985" y="4345"/>
                </a:lnTo>
                <a:lnTo>
                  <a:pt x="28850" y="4277"/>
                </a:lnTo>
                <a:lnTo>
                  <a:pt x="28782" y="4141"/>
                </a:lnTo>
                <a:lnTo>
                  <a:pt x="28850" y="4006"/>
                </a:lnTo>
                <a:lnTo>
                  <a:pt x="28985" y="3938"/>
                </a:lnTo>
                <a:close/>
                <a:moveTo>
                  <a:pt x="30479" y="3734"/>
                </a:moveTo>
                <a:lnTo>
                  <a:pt x="30615" y="3802"/>
                </a:lnTo>
                <a:lnTo>
                  <a:pt x="30750" y="3870"/>
                </a:lnTo>
                <a:lnTo>
                  <a:pt x="30818" y="4006"/>
                </a:lnTo>
                <a:lnTo>
                  <a:pt x="30818" y="4141"/>
                </a:lnTo>
                <a:lnTo>
                  <a:pt x="30818" y="4277"/>
                </a:lnTo>
                <a:lnTo>
                  <a:pt x="30750" y="4345"/>
                </a:lnTo>
                <a:lnTo>
                  <a:pt x="30615" y="4481"/>
                </a:lnTo>
                <a:lnTo>
                  <a:pt x="30343" y="4481"/>
                </a:lnTo>
                <a:lnTo>
                  <a:pt x="30207" y="4345"/>
                </a:lnTo>
                <a:lnTo>
                  <a:pt x="30139" y="4277"/>
                </a:lnTo>
                <a:lnTo>
                  <a:pt x="30139" y="4141"/>
                </a:lnTo>
                <a:lnTo>
                  <a:pt x="30139" y="4006"/>
                </a:lnTo>
                <a:lnTo>
                  <a:pt x="30207" y="3870"/>
                </a:lnTo>
                <a:lnTo>
                  <a:pt x="30343" y="3802"/>
                </a:lnTo>
                <a:lnTo>
                  <a:pt x="30479" y="3734"/>
                </a:lnTo>
                <a:close/>
                <a:moveTo>
                  <a:pt x="56885" y="7943"/>
                </a:moveTo>
                <a:lnTo>
                  <a:pt x="56885" y="78132"/>
                </a:lnTo>
                <a:lnTo>
                  <a:pt x="56817" y="78200"/>
                </a:lnTo>
                <a:lnTo>
                  <a:pt x="4209" y="78200"/>
                </a:lnTo>
                <a:lnTo>
                  <a:pt x="4141" y="78132"/>
                </a:lnTo>
                <a:lnTo>
                  <a:pt x="4141" y="7943"/>
                </a:lnTo>
                <a:close/>
                <a:moveTo>
                  <a:pt x="30479" y="80440"/>
                </a:moveTo>
                <a:lnTo>
                  <a:pt x="30071" y="80508"/>
                </a:lnTo>
                <a:lnTo>
                  <a:pt x="29732" y="80576"/>
                </a:lnTo>
                <a:lnTo>
                  <a:pt x="29461" y="80779"/>
                </a:lnTo>
                <a:lnTo>
                  <a:pt x="29189" y="80983"/>
                </a:lnTo>
                <a:lnTo>
                  <a:pt x="28917" y="81255"/>
                </a:lnTo>
                <a:lnTo>
                  <a:pt x="28782" y="81594"/>
                </a:lnTo>
                <a:lnTo>
                  <a:pt x="28646" y="81933"/>
                </a:lnTo>
                <a:lnTo>
                  <a:pt x="28646" y="82273"/>
                </a:lnTo>
                <a:lnTo>
                  <a:pt x="28646" y="82341"/>
                </a:lnTo>
                <a:lnTo>
                  <a:pt x="28646" y="82680"/>
                </a:lnTo>
                <a:lnTo>
                  <a:pt x="28782" y="83020"/>
                </a:lnTo>
                <a:lnTo>
                  <a:pt x="28985" y="83291"/>
                </a:lnTo>
                <a:lnTo>
                  <a:pt x="29189" y="83563"/>
                </a:lnTo>
                <a:lnTo>
                  <a:pt x="29461" y="83834"/>
                </a:lnTo>
                <a:lnTo>
                  <a:pt x="29800" y="83970"/>
                </a:lnTo>
                <a:lnTo>
                  <a:pt x="30139" y="84106"/>
                </a:lnTo>
                <a:lnTo>
                  <a:pt x="30818" y="84106"/>
                </a:lnTo>
                <a:lnTo>
                  <a:pt x="31158" y="83970"/>
                </a:lnTo>
                <a:lnTo>
                  <a:pt x="31497" y="83766"/>
                </a:lnTo>
                <a:lnTo>
                  <a:pt x="31768" y="83563"/>
                </a:lnTo>
                <a:lnTo>
                  <a:pt x="31972" y="83291"/>
                </a:lnTo>
                <a:lnTo>
                  <a:pt x="32176" y="83020"/>
                </a:lnTo>
                <a:lnTo>
                  <a:pt x="32244" y="82612"/>
                </a:lnTo>
                <a:lnTo>
                  <a:pt x="32312" y="82273"/>
                </a:lnTo>
                <a:lnTo>
                  <a:pt x="32244" y="81933"/>
                </a:lnTo>
                <a:lnTo>
                  <a:pt x="32176" y="81594"/>
                </a:lnTo>
                <a:lnTo>
                  <a:pt x="31972" y="81255"/>
                </a:lnTo>
                <a:lnTo>
                  <a:pt x="31768" y="80983"/>
                </a:lnTo>
                <a:lnTo>
                  <a:pt x="31497" y="80779"/>
                </a:lnTo>
                <a:lnTo>
                  <a:pt x="31158" y="80576"/>
                </a:lnTo>
                <a:lnTo>
                  <a:pt x="30818" y="80508"/>
                </a:lnTo>
                <a:lnTo>
                  <a:pt x="30479" y="80440"/>
                </a:lnTo>
                <a:close/>
                <a:moveTo>
                  <a:pt x="30886" y="80304"/>
                </a:moveTo>
                <a:lnTo>
                  <a:pt x="31225" y="80440"/>
                </a:lnTo>
                <a:lnTo>
                  <a:pt x="31565" y="80644"/>
                </a:lnTo>
                <a:lnTo>
                  <a:pt x="31904" y="80847"/>
                </a:lnTo>
                <a:lnTo>
                  <a:pt x="32108" y="81187"/>
                </a:lnTo>
                <a:lnTo>
                  <a:pt x="32312" y="81526"/>
                </a:lnTo>
                <a:lnTo>
                  <a:pt x="32447" y="81866"/>
                </a:lnTo>
                <a:lnTo>
                  <a:pt x="32447" y="82273"/>
                </a:lnTo>
                <a:lnTo>
                  <a:pt x="32447" y="82680"/>
                </a:lnTo>
                <a:lnTo>
                  <a:pt x="32312" y="83020"/>
                </a:lnTo>
                <a:lnTo>
                  <a:pt x="32108" y="83359"/>
                </a:lnTo>
                <a:lnTo>
                  <a:pt x="31904" y="83698"/>
                </a:lnTo>
                <a:lnTo>
                  <a:pt x="31565" y="83902"/>
                </a:lnTo>
                <a:lnTo>
                  <a:pt x="31225" y="84106"/>
                </a:lnTo>
                <a:lnTo>
                  <a:pt x="30886" y="84241"/>
                </a:lnTo>
                <a:lnTo>
                  <a:pt x="30479" y="84309"/>
                </a:lnTo>
                <a:lnTo>
                  <a:pt x="30071" y="84241"/>
                </a:lnTo>
                <a:lnTo>
                  <a:pt x="29732" y="84106"/>
                </a:lnTo>
                <a:lnTo>
                  <a:pt x="29393" y="83970"/>
                </a:lnTo>
                <a:lnTo>
                  <a:pt x="29053" y="83698"/>
                </a:lnTo>
                <a:lnTo>
                  <a:pt x="28850" y="83427"/>
                </a:lnTo>
                <a:lnTo>
                  <a:pt x="28646" y="83087"/>
                </a:lnTo>
                <a:lnTo>
                  <a:pt x="28510" y="82748"/>
                </a:lnTo>
                <a:lnTo>
                  <a:pt x="28442" y="82341"/>
                </a:lnTo>
                <a:lnTo>
                  <a:pt x="28442" y="82273"/>
                </a:lnTo>
                <a:lnTo>
                  <a:pt x="28510" y="81866"/>
                </a:lnTo>
                <a:lnTo>
                  <a:pt x="28646" y="81526"/>
                </a:lnTo>
                <a:lnTo>
                  <a:pt x="28782" y="81187"/>
                </a:lnTo>
                <a:lnTo>
                  <a:pt x="29053" y="80847"/>
                </a:lnTo>
                <a:lnTo>
                  <a:pt x="29325" y="80644"/>
                </a:lnTo>
                <a:lnTo>
                  <a:pt x="29664" y="80440"/>
                </a:lnTo>
                <a:lnTo>
                  <a:pt x="30071" y="80304"/>
                </a:lnTo>
                <a:close/>
                <a:moveTo>
                  <a:pt x="3530" y="815"/>
                </a:moveTo>
                <a:lnTo>
                  <a:pt x="2987" y="883"/>
                </a:lnTo>
                <a:lnTo>
                  <a:pt x="2512" y="1019"/>
                </a:lnTo>
                <a:lnTo>
                  <a:pt x="2036" y="1290"/>
                </a:lnTo>
                <a:lnTo>
                  <a:pt x="1629" y="1630"/>
                </a:lnTo>
                <a:lnTo>
                  <a:pt x="1290" y="2037"/>
                </a:lnTo>
                <a:lnTo>
                  <a:pt x="1086" y="2512"/>
                </a:lnTo>
                <a:lnTo>
                  <a:pt x="950" y="2987"/>
                </a:lnTo>
                <a:lnTo>
                  <a:pt x="882" y="3530"/>
                </a:lnTo>
                <a:lnTo>
                  <a:pt x="882" y="82612"/>
                </a:lnTo>
                <a:lnTo>
                  <a:pt x="950" y="83155"/>
                </a:lnTo>
                <a:lnTo>
                  <a:pt x="1086" y="83698"/>
                </a:lnTo>
                <a:lnTo>
                  <a:pt x="1358" y="84174"/>
                </a:lnTo>
                <a:lnTo>
                  <a:pt x="1765" y="84581"/>
                </a:lnTo>
                <a:lnTo>
                  <a:pt x="2172" y="84852"/>
                </a:lnTo>
                <a:lnTo>
                  <a:pt x="2715" y="85124"/>
                </a:lnTo>
                <a:lnTo>
                  <a:pt x="3258" y="85260"/>
                </a:lnTo>
                <a:lnTo>
                  <a:pt x="3869" y="85328"/>
                </a:lnTo>
                <a:lnTo>
                  <a:pt x="57156" y="85328"/>
                </a:lnTo>
                <a:lnTo>
                  <a:pt x="57767" y="85260"/>
                </a:lnTo>
                <a:lnTo>
                  <a:pt x="58310" y="85124"/>
                </a:lnTo>
                <a:lnTo>
                  <a:pt x="58785" y="84852"/>
                </a:lnTo>
                <a:lnTo>
                  <a:pt x="59260" y="84513"/>
                </a:lnTo>
                <a:lnTo>
                  <a:pt x="59600" y="84106"/>
                </a:lnTo>
                <a:lnTo>
                  <a:pt x="59871" y="83631"/>
                </a:lnTo>
                <a:lnTo>
                  <a:pt x="60075" y="83087"/>
                </a:lnTo>
                <a:lnTo>
                  <a:pt x="60143" y="82477"/>
                </a:lnTo>
                <a:lnTo>
                  <a:pt x="60143" y="3530"/>
                </a:lnTo>
                <a:lnTo>
                  <a:pt x="60075" y="2987"/>
                </a:lnTo>
                <a:lnTo>
                  <a:pt x="59939" y="2512"/>
                </a:lnTo>
                <a:lnTo>
                  <a:pt x="59668" y="2037"/>
                </a:lnTo>
                <a:lnTo>
                  <a:pt x="59328" y="1630"/>
                </a:lnTo>
                <a:lnTo>
                  <a:pt x="58921" y="1290"/>
                </a:lnTo>
                <a:lnTo>
                  <a:pt x="58446" y="1019"/>
                </a:lnTo>
                <a:lnTo>
                  <a:pt x="57903" y="883"/>
                </a:lnTo>
                <a:lnTo>
                  <a:pt x="57360" y="815"/>
                </a:lnTo>
                <a:close/>
                <a:moveTo>
                  <a:pt x="57971" y="679"/>
                </a:moveTo>
                <a:lnTo>
                  <a:pt x="58514" y="883"/>
                </a:lnTo>
                <a:lnTo>
                  <a:pt x="58989" y="1155"/>
                </a:lnTo>
                <a:lnTo>
                  <a:pt x="59464" y="1494"/>
                </a:lnTo>
                <a:lnTo>
                  <a:pt x="59804" y="1901"/>
                </a:lnTo>
                <a:lnTo>
                  <a:pt x="60075" y="2444"/>
                </a:lnTo>
                <a:lnTo>
                  <a:pt x="60211" y="2987"/>
                </a:lnTo>
                <a:lnTo>
                  <a:pt x="60279" y="3530"/>
                </a:lnTo>
                <a:lnTo>
                  <a:pt x="60279" y="82477"/>
                </a:lnTo>
                <a:lnTo>
                  <a:pt x="60211" y="83087"/>
                </a:lnTo>
                <a:lnTo>
                  <a:pt x="60075" y="83698"/>
                </a:lnTo>
                <a:lnTo>
                  <a:pt x="59736" y="84174"/>
                </a:lnTo>
                <a:lnTo>
                  <a:pt x="59396" y="84649"/>
                </a:lnTo>
                <a:lnTo>
                  <a:pt x="58921" y="84988"/>
                </a:lnTo>
                <a:lnTo>
                  <a:pt x="58378" y="85260"/>
                </a:lnTo>
                <a:lnTo>
                  <a:pt x="57767" y="85463"/>
                </a:lnTo>
                <a:lnTo>
                  <a:pt x="57156" y="85531"/>
                </a:lnTo>
                <a:lnTo>
                  <a:pt x="3869" y="85531"/>
                </a:lnTo>
                <a:lnTo>
                  <a:pt x="3190" y="85463"/>
                </a:lnTo>
                <a:lnTo>
                  <a:pt x="2647" y="85260"/>
                </a:lnTo>
                <a:lnTo>
                  <a:pt x="2104" y="84988"/>
                </a:lnTo>
                <a:lnTo>
                  <a:pt x="1629" y="84649"/>
                </a:lnTo>
                <a:lnTo>
                  <a:pt x="1222" y="84241"/>
                </a:lnTo>
                <a:lnTo>
                  <a:pt x="950" y="83766"/>
                </a:lnTo>
                <a:lnTo>
                  <a:pt x="747" y="83223"/>
                </a:lnTo>
                <a:lnTo>
                  <a:pt x="679" y="82612"/>
                </a:lnTo>
                <a:lnTo>
                  <a:pt x="679" y="3530"/>
                </a:lnTo>
                <a:lnTo>
                  <a:pt x="747" y="2987"/>
                </a:lnTo>
                <a:lnTo>
                  <a:pt x="950" y="2444"/>
                </a:lnTo>
                <a:lnTo>
                  <a:pt x="1154" y="1901"/>
                </a:lnTo>
                <a:lnTo>
                  <a:pt x="1561" y="1494"/>
                </a:lnTo>
                <a:lnTo>
                  <a:pt x="1969" y="1155"/>
                </a:lnTo>
                <a:lnTo>
                  <a:pt x="2444" y="883"/>
                </a:lnTo>
                <a:lnTo>
                  <a:pt x="2987" y="679"/>
                </a:lnTo>
                <a:close/>
                <a:moveTo>
                  <a:pt x="3530" y="1"/>
                </a:moveTo>
                <a:lnTo>
                  <a:pt x="2851" y="68"/>
                </a:lnTo>
                <a:lnTo>
                  <a:pt x="2172" y="204"/>
                </a:lnTo>
                <a:lnTo>
                  <a:pt x="1561" y="544"/>
                </a:lnTo>
                <a:lnTo>
                  <a:pt x="1018" y="1019"/>
                </a:lnTo>
                <a:lnTo>
                  <a:pt x="611" y="1562"/>
                </a:lnTo>
                <a:lnTo>
                  <a:pt x="272" y="2173"/>
                </a:lnTo>
                <a:lnTo>
                  <a:pt x="68" y="2852"/>
                </a:lnTo>
                <a:lnTo>
                  <a:pt x="0" y="3530"/>
                </a:lnTo>
                <a:lnTo>
                  <a:pt x="0" y="82612"/>
                </a:lnTo>
                <a:lnTo>
                  <a:pt x="68" y="83359"/>
                </a:lnTo>
                <a:lnTo>
                  <a:pt x="339" y="84038"/>
                </a:lnTo>
                <a:lnTo>
                  <a:pt x="679" y="84649"/>
                </a:lnTo>
                <a:lnTo>
                  <a:pt x="1154" y="85124"/>
                </a:lnTo>
                <a:lnTo>
                  <a:pt x="1697" y="85599"/>
                </a:lnTo>
                <a:lnTo>
                  <a:pt x="2376" y="85938"/>
                </a:lnTo>
                <a:lnTo>
                  <a:pt x="3055" y="86142"/>
                </a:lnTo>
                <a:lnTo>
                  <a:pt x="3869" y="86210"/>
                </a:lnTo>
                <a:lnTo>
                  <a:pt x="57156" y="86210"/>
                </a:lnTo>
                <a:lnTo>
                  <a:pt x="57903" y="86142"/>
                </a:lnTo>
                <a:lnTo>
                  <a:pt x="58582" y="85938"/>
                </a:lnTo>
                <a:lnTo>
                  <a:pt x="59260" y="85599"/>
                </a:lnTo>
                <a:lnTo>
                  <a:pt x="59804" y="85124"/>
                </a:lnTo>
                <a:lnTo>
                  <a:pt x="60347" y="84581"/>
                </a:lnTo>
                <a:lnTo>
                  <a:pt x="60686" y="83970"/>
                </a:lnTo>
                <a:lnTo>
                  <a:pt x="60890" y="83223"/>
                </a:lnTo>
                <a:lnTo>
                  <a:pt x="60957" y="82477"/>
                </a:lnTo>
                <a:lnTo>
                  <a:pt x="60957" y="3530"/>
                </a:lnTo>
                <a:lnTo>
                  <a:pt x="60890" y="2852"/>
                </a:lnTo>
                <a:lnTo>
                  <a:pt x="60686" y="2173"/>
                </a:lnTo>
                <a:lnTo>
                  <a:pt x="60347" y="1562"/>
                </a:lnTo>
                <a:lnTo>
                  <a:pt x="59939" y="1019"/>
                </a:lnTo>
                <a:lnTo>
                  <a:pt x="59396" y="544"/>
                </a:lnTo>
                <a:lnTo>
                  <a:pt x="58785" y="204"/>
                </a:lnTo>
                <a:lnTo>
                  <a:pt x="58106" y="68"/>
                </a:lnTo>
                <a:lnTo>
                  <a:pt x="57360" y="1"/>
                </a:lnTo>
                <a:close/>
              </a:path>
            </a:pathLst>
          </a:custGeom>
          <a:solidFill>
            <a:srgbClr val="000000">
              <a:alpha val="962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72" name="Shape 272"/>
          <p:cNvPicPr preferRelativeResize="0"/>
          <p:nvPr/>
        </p:nvPicPr>
        <p:blipFill>
          <a:blip r:embed="rId3">
            <a:alphaModFix/>
          </a:blip>
          <a:stretch>
            <a:fillRect/>
          </a:stretch>
        </p:blipFill>
        <p:spPr>
          <a:xfrm>
            <a:off x="2693625" y="849075"/>
            <a:ext cx="4589649" cy="340259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Shape 277"/>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78" name="Shape 278"/>
          <p:cNvSpPr/>
          <p:nvPr/>
        </p:nvSpPr>
        <p:spPr>
          <a:xfrm flipH="1" rot="-5400000">
            <a:off x="3002614" y="-226139"/>
            <a:ext cx="3873576" cy="5492655"/>
          </a:xfrm>
          <a:custGeom>
            <a:pathLst>
              <a:path extrusionOk="0" h="86210" w="60958">
                <a:moveTo>
                  <a:pt x="28985" y="3938"/>
                </a:moveTo>
                <a:lnTo>
                  <a:pt x="29189" y="4006"/>
                </a:lnTo>
                <a:lnTo>
                  <a:pt x="29189" y="4141"/>
                </a:lnTo>
                <a:lnTo>
                  <a:pt x="29189" y="4277"/>
                </a:lnTo>
                <a:lnTo>
                  <a:pt x="28985" y="4345"/>
                </a:lnTo>
                <a:lnTo>
                  <a:pt x="28850" y="4277"/>
                </a:lnTo>
                <a:lnTo>
                  <a:pt x="28782" y="4141"/>
                </a:lnTo>
                <a:lnTo>
                  <a:pt x="28850" y="4006"/>
                </a:lnTo>
                <a:lnTo>
                  <a:pt x="28985" y="3938"/>
                </a:lnTo>
                <a:close/>
                <a:moveTo>
                  <a:pt x="30479" y="3734"/>
                </a:moveTo>
                <a:lnTo>
                  <a:pt x="30615" y="3802"/>
                </a:lnTo>
                <a:lnTo>
                  <a:pt x="30750" y="3870"/>
                </a:lnTo>
                <a:lnTo>
                  <a:pt x="30818" y="4006"/>
                </a:lnTo>
                <a:lnTo>
                  <a:pt x="30818" y="4141"/>
                </a:lnTo>
                <a:lnTo>
                  <a:pt x="30818" y="4277"/>
                </a:lnTo>
                <a:lnTo>
                  <a:pt x="30750" y="4345"/>
                </a:lnTo>
                <a:lnTo>
                  <a:pt x="30615" y="4481"/>
                </a:lnTo>
                <a:lnTo>
                  <a:pt x="30343" y="4481"/>
                </a:lnTo>
                <a:lnTo>
                  <a:pt x="30207" y="4345"/>
                </a:lnTo>
                <a:lnTo>
                  <a:pt x="30139" y="4277"/>
                </a:lnTo>
                <a:lnTo>
                  <a:pt x="30139" y="4141"/>
                </a:lnTo>
                <a:lnTo>
                  <a:pt x="30139" y="4006"/>
                </a:lnTo>
                <a:lnTo>
                  <a:pt x="30207" y="3870"/>
                </a:lnTo>
                <a:lnTo>
                  <a:pt x="30343" y="3802"/>
                </a:lnTo>
                <a:lnTo>
                  <a:pt x="30479" y="3734"/>
                </a:lnTo>
                <a:close/>
                <a:moveTo>
                  <a:pt x="56885" y="7943"/>
                </a:moveTo>
                <a:lnTo>
                  <a:pt x="56885" y="78132"/>
                </a:lnTo>
                <a:lnTo>
                  <a:pt x="56817" y="78200"/>
                </a:lnTo>
                <a:lnTo>
                  <a:pt x="4209" y="78200"/>
                </a:lnTo>
                <a:lnTo>
                  <a:pt x="4141" y="78132"/>
                </a:lnTo>
                <a:lnTo>
                  <a:pt x="4141" y="7943"/>
                </a:lnTo>
                <a:close/>
                <a:moveTo>
                  <a:pt x="30479" y="80440"/>
                </a:moveTo>
                <a:lnTo>
                  <a:pt x="30071" y="80508"/>
                </a:lnTo>
                <a:lnTo>
                  <a:pt x="29732" y="80576"/>
                </a:lnTo>
                <a:lnTo>
                  <a:pt x="29461" y="80779"/>
                </a:lnTo>
                <a:lnTo>
                  <a:pt x="29189" y="80983"/>
                </a:lnTo>
                <a:lnTo>
                  <a:pt x="28917" y="81255"/>
                </a:lnTo>
                <a:lnTo>
                  <a:pt x="28782" y="81594"/>
                </a:lnTo>
                <a:lnTo>
                  <a:pt x="28646" y="81933"/>
                </a:lnTo>
                <a:lnTo>
                  <a:pt x="28646" y="82273"/>
                </a:lnTo>
                <a:lnTo>
                  <a:pt x="28646" y="82341"/>
                </a:lnTo>
                <a:lnTo>
                  <a:pt x="28646" y="82680"/>
                </a:lnTo>
                <a:lnTo>
                  <a:pt x="28782" y="83020"/>
                </a:lnTo>
                <a:lnTo>
                  <a:pt x="28985" y="83291"/>
                </a:lnTo>
                <a:lnTo>
                  <a:pt x="29189" y="83563"/>
                </a:lnTo>
                <a:lnTo>
                  <a:pt x="29461" y="83834"/>
                </a:lnTo>
                <a:lnTo>
                  <a:pt x="29800" y="83970"/>
                </a:lnTo>
                <a:lnTo>
                  <a:pt x="30139" y="84106"/>
                </a:lnTo>
                <a:lnTo>
                  <a:pt x="30818" y="84106"/>
                </a:lnTo>
                <a:lnTo>
                  <a:pt x="31158" y="83970"/>
                </a:lnTo>
                <a:lnTo>
                  <a:pt x="31497" y="83766"/>
                </a:lnTo>
                <a:lnTo>
                  <a:pt x="31768" y="83563"/>
                </a:lnTo>
                <a:lnTo>
                  <a:pt x="31972" y="83291"/>
                </a:lnTo>
                <a:lnTo>
                  <a:pt x="32176" y="83020"/>
                </a:lnTo>
                <a:lnTo>
                  <a:pt x="32244" y="82612"/>
                </a:lnTo>
                <a:lnTo>
                  <a:pt x="32312" y="82273"/>
                </a:lnTo>
                <a:lnTo>
                  <a:pt x="32244" y="81933"/>
                </a:lnTo>
                <a:lnTo>
                  <a:pt x="32176" y="81594"/>
                </a:lnTo>
                <a:lnTo>
                  <a:pt x="31972" y="81255"/>
                </a:lnTo>
                <a:lnTo>
                  <a:pt x="31768" y="80983"/>
                </a:lnTo>
                <a:lnTo>
                  <a:pt x="31497" y="80779"/>
                </a:lnTo>
                <a:lnTo>
                  <a:pt x="31158" y="80576"/>
                </a:lnTo>
                <a:lnTo>
                  <a:pt x="30818" y="80508"/>
                </a:lnTo>
                <a:lnTo>
                  <a:pt x="30479" y="80440"/>
                </a:lnTo>
                <a:close/>
                <a:moveTo>
                  <a:pt x="30886" y="80304"/>
                </a:moveTo>
                <a:lnTo>
                  <a:pt x="31225" y="80440"/>
                </a:lnTo>
                <a:lnTo>
                  <a:pt x="31565" y="80644"/>
                </a:lnTo>
                <a:lnTo>
                  <a:pt x="31904" y="80847"/>
                </a:lnTo>
                <a:lnTo>
                  <a:pt x="32108" y="81187"/>
                </a:lnTo>
                <a:lnTo>
                  <a:pt x="32312" y="81526"/>
                </a:lnTo>
                <a:lnTo>
                  <a:pt x="32447" y="81866"/>
                </a:lnTo>
                <a:lnTo>
                  <a:pt x="32447" y="82273"/>
                </a:lnTo>
                <a:lnTo>
                  <a:pt x="32447" y="82680"/>
                </a:lnTo>
                <a:lnTo>
                  <a:pt x="32312" y="83020"/>
                </a:lnTo>
                <a:lnTo>
                  <a:pt x="32108" y="83359"/>
                </a:lnTo>
                <a:lnTo>
                  <a:pt x="31904" y="83698"/>
                </a:lnTo>
                <a:lnTo>
                  <a:pt x="31565" y="83902"/>
                </a:lnTo>
                <a:lnTo>
                  <a:pt x="31225" y="84106"/>
                </a:lnTo>
                <a:lnTo>
                  <a:pt x="30886" y="84241"/>
                </a:lnTo>
                <a:lnTo>
                  <a:pt x="30479" y="84309"/>
                </a:lnTo>
                <a:lnTo>
                  <a:pt x="30071" y="84241"/>
                </a:lnTo>
                <a:lnTo>
                  <a:pt x="29732" y="84106"/>
                </a:lnTo>
                <a:lnTo>
                  <a:pt x="29393" y="83970"/>
                </a:lnTo>
                <a:lnTo>
                  <a:pt x="29053" y="83698"/>
                </a:lnTo>
                <a:lnTo>
                  <a:pt x="28850" y="83427"/>
                </a:lnTo>
                <a:lnTo>
                  <a:pt x="28646" y="83087"/>
                </a:lnTo>
                <a:lnTo>
                  <a:pt x="28510" y="82748"/>
                </a:lnTo>
                <a:lnTo>
                  <a:pt x="28442" y="82341"/>
                </a:lnTo>
                <a:lnTo>
                  <a:pt x="28442" y="82273"/>
                </a:lnTo>
                <a:lnTo>
                  <a:pt x="28510" y="81866"/>
                </a:lnTo>
                <a:lnTo>
                  <a:pt x="28646" y="81526"/>
                </a:lnTo>
                <a:lnTo>
                  <a:pt x="28782" y="81187"/>
                </a:lnTo>
                <a:lnTo>
                  <a:pt x="29053" y="80847"/>
                </a:lnTo>
                <a:lnTo>
                  <a:pt x="29325" y="80644"/>
                </a:lnTo>
                <a:lnTo>
                  <a:pt x="29664" y="80440"/>
                </a:lnTo>
                <a:lnTo>
                  <a:pt x="30071" y="80304"/>
                </a:lnTo>
                <a:close/>
                <a:moveTo>
                  <a:pt x="3530" y="815"/>
                </a:moveTo>
                <a:lnTo>
                  <a:pt x="2987" y="883"/>
                </a:lnTo>
                <a:lnTo>
                  <a:pt x="2512" y="1019"/>
                </a:lnTo>
                <a:lnTo>
                  <a:pt x="2036" y="1290"/>
                </a:lnTo>
                <a:lnTo>
                  <a:pt x="1629" y="1630"/>
                </a:lnTo>
                <a:lnTo>
                  <a:pt x="1290" y="2037"/>
                </a:lnTo>
                <a:lnTo>
                  <a:pt x="1086" y="2512"/>
                </a:lnTo>
                <a:lnTo>
                  <a:pt x="950" y="2987"/>
                </a:lnTo>
                <a:lnTo>
                  <a:pt x="882" y="3530"/>
                </a:lnTo>
                <a:lnTo>
                  <a:pt x="882" y="82612"/>
                </a:lnTo>
                <a:lnTo>
                  <a:pt x="950" y="83155"/>
                </a:lnTo>
                <a:lnTo>
                  <a:pt x="1086" y="83698"/>
                </a:lnTo>
                <a:lnTo>
                  <a:pt x="1358" y="84174"/>
                </a:lnTo>
                <a:lnTo>
                  <a:pt x="1765" y="84581"/>
                </a:lnTo>
                <a:lnTo>
                  <a:pt x="2172" y="84852"/>
                </a:lnTo>
                <a:lnTo>
                  <a:pt x="2715" y="85124"/>
                </a:lnTo>
                <a:lnTo>
                  <a:pt x="3258" y="85260"/>
                </a:lnTo>
                <a:lnTo>
                  <a:pt x="3869" y="85328"/>
                </a:lnTo>
                <a:lnTo>
                  <a:pt x="57156" y="85328"/>
                </a:lnTo>
                <a:lnTo>
                  <a:pt x="57767" y="85260"/>
                </a:lnTo>
                <a:lnTo>
                  <a:pt x="58310" y="85124"/>
                </a:lnTo>
                <a:lnTo>
                  <a:pt x="58785" y="84852"/>
                </a:lnTo>
                <a:lnTo>
                  <a:pt x="59260" y="84513"/>
                </a:lnTo>
                <a:lnTo>
                  <a:pt x="59600" y="84106"/>
                </a:lnTo>
                <a:lnTo>
                  <a:pt x="59871" y="83631"/>
                </a:lnTo>
                <a:lnTo>
                  <a:pt x="60075" y="83087"/>
                </a:lnTo>
                <a:lnTo>
                  <a:pt x="60143" y="82477"/>
                </a:lnTo>
                <a:lnTo>
                  <a:pt x="60143" y="3530"/>
                </a:lnTo>
                <a:lnTo>
                  <a:pt x="60075" y="2987"/>
                </a:lnTo>
                <a:lnTo>
                  <a:pt x="59939" y="2512"/>
                </a:lnTo>
                <a:lnTo>
                  <a:pt x="59668" y="2037"/>
                </a:lnTo>
                <a:lnTo>
                  <a:pt x="59328" y="1630"/>
                </a:lnTo>
                <a:lnTo>
                  <a:pt x="58921" y="1290"/>
                </a:lnTo>
                <a:lnTo>
                  <a:pt x="58446" y="1019"/>
                </a:lnTo>
                <a:lnTo>
                  <a:pt x="57903" y="883"/>
                </a:lnTo>
                <a:lnTo>
                  <a:pt x="57360" y="815"/>
                </a:lnTo>
                <a:close/>
                <a:moveTo>
                  <a:pt x="57971" y="679"/>
                </a:moveTo>
                <a:lnTo>
                  <a:pt x="58514" y="883"/>
                </a:lnTo>
                <a:lnTo>
                  <a:pt x="58989" y="1155"/>
                </a:lnTo>
                <a:lnTo>
                  <a:pt x="59464" y="1494"/>
                </a:lnTo>
                <a:lnTo>
                  <a:pt x="59804" y="1901"/>
                </a:lnTo>
                <a:lnTo>
                  <a:pt x="60075" y="2444"/>
                </a:lnTo>
                <a:lnTo>
                  <a:pt x="60211" y="2987"/>
                </a:lnTo>
                <a:lnTo>
                  <a:pt x="60279" y="3530"/>
                </a:lnTo>
                <a:lnTo>
                  <a:pt x="60279" y="82477"/>
                </a:lnTo>
                <a:lnTo>
                  <a:pt x="60211" y="83087"/>
                </a:lnTo>
                <a:lnTo>
                  <a:pt x="60075" y="83698"/>
                </a:lnTo>
                <a:lnTo>
                  <a:pt x="59736" y="84174"/>
                </a:lnTo>
                <a:lnTo>
                  <a:pt x="59396" y="84649"/>
                </a:lnTo>
                <a:lnTo>
                  <a:pt x="58921" y="84988"/>
                </a:lnTo>
                <a:lnTo>
                  <a:pt x="58378" y="85260"/>
                </a:lnTo>
                <a:lnTo>
                  <a:pt x="57767" y="85463"/>
                </a:lnTo>
                <a:lnTo>
                  <a:pt x="57156" y="85531"/>
                </a:lnTo>
                <a:lnTo>
                  <a:pt x="3869" y="85531"/>
                </a:lnTo>
                <a:lnTo>
                  <a:pt x="3190" y="85463"/>
                </a:lnTo>
                <a:lnTo>
                  <a:pt x="2647" y="85260"/>
                </a:lnTo>
                <a:lnTo>
                  <a:pt x="2104" y="84988"/>
                </a:lnTo>
                <a:lnTo>
                  <a:pt x="1629" y="84649"/>
                </a:lnTo>
                <a:lnTo>
                  <a:pt x="1222" y="84241"/>
                </a:lnTo>
                <a:lnTo>
                  <a:pt x="950" y="83766"/>
                </a:lnTo>
                <a:lnTo>
                  <a:pt x="747" y="83223"/>
                </a:lnTo>
                <a:lnTo>
                  <a:pt x="679" y="82612"/>
                </a:lnTo>
                <a:lnTo>
                  <a:pt x="679" y="3530"/>
                </a:lnTo>
                <a:lnTo>
                  <a:pt x="747" y="2987"/>
                </a:lnTo>
                <a:lnTo>
                  <a:pt x="950" y="2444"/>
                </a:lnTo>
                <a:lnTo>
                  <a:pt x="1154" y="1901"/>
                </a:lnTo>
                <a:lnTo>
                  <a:pt x="1561" y="1494"/>
                </a:lnTo>
                <a:lnTo>
                  <a:pt x="1969" y="1155"/>
                </a:lnTo>
                <a:lnTo>
                  <a:pt x="2444" y="883"/>
                </a:lnTo>
                <a:lnTo>
                  <a:pt x="2987" y="679"/>
                </a:lnTo>
                <a:close/>
                <a:moveTo>
                  <a:pt x="3530" y="1"/>
                </a:moveTo>
                <a:lnTo>
                  <a:pt x="2851" y="68"/>
                </a:lnTo>
                <a:lnTo>
                  <a:pt x="2172" y="204"/>
                </a:lnTo>
                <a:lnTo>
                  <a:pt x="1561" y="544"/>
                </a:lnTo>
                <a:lnTo>
                  <a:pt x="1018" y="1019"/>
                </a:lnTo>
                <a:lnTo>
                  <a:pt x="611" y="1562"/>
                </a:lnTo>
                <a:lnTo>
                  <a:pt x="272" y="2173"/>
                </a:lnTo>
                <a:lnTo>
                  <a:pt x="68" y="2852"/>
                </a:lnTo>
                <a:lnTo>
                  <a:pt x="0" y="3530"/>
                </a:lnTo>
                <a:lnTo>
                  <a:pt x="0" y="82612"/>
                </a:lnTo>
                <a:lnTo>
                  <a:pt x="68" y="83359"/>
                </a:lnTo>
                <a:lnTo>
                  <a:pt x="339" y="84038"/>
                </a:lnTo>
                <a:lnTo>
                  <a:pt x="679" y="84649"/>
                </a:lnTo>
                <a:lnTo>
                  <a:pt x="1154" y="85124"/>
                </a:lnTo>
                <a:lnTo>
                  <a:pt x="1697" y="85599"/>
                </a:lnTo>
                <a:lnTo>
                  <a:pt x="2376" y="85938"/>
                </a:lnTo>
                <a:lnTo>
                  <a:pt x="3055" y="86142"/>
                </a:lnTo>
                <a:lnTo>
                  <a:pt x="3869" y="86210"/>
                </a:lnTo>
                <a:lnTo>
                  <a:pt x="57156" y="86210"/>
                </a:lnTo>
                <a:lnTo>
                  <a:pt x="57903" y="86142"/>
                </a:lnTo>
                <a:lnTo>
                  <a:pt x="58582" y="85938"/>
                </a:lnTo>
                <a:lnTo>
                  <a:pt x="59260" y="85599"/>
                </a:lnTo>
                <a:lnTo>
                  <a:pt x="59804" y="85124"/>
                </a:lnTo>
                <a:lnTo>
                  <a:pt x="60347" y="84581"/>
                </a:lnTo>
                <a:lnTo>
                  <a:pt x="60686" y="83970"/>
                </a:lnTo>
                <a:lnTo>
                  <a:pt x="60890" y="83223"/>
                </a:lnTo>
                <a:lnTo>
                  <a:pt x="60957" y="82477"/>
                </a:lnTo>
                <a:lnTo>
                  <a:pt x="60957" y="3530"/>
                </a:lnTo>
                <a:lnTo>
                  <a:pt x="60890" y="2852"/>
                </a:lnTo>
                <a:lnTo>
                  <a:pt x="60686" y="2173"/>
                </a:lnTo>
                <a:lnTo>
                  <a:pt x="60347" y="1562"/>
                </a:lnTo>
                <a:lnTo>
                  <a:pt x="59939" y="1019"/>
                </a:lnTo>
                <a:lnTo>
                  <a:pt x="59396" y="544"/>
                </a:lnTo>
                <a:lnTo>
                  <a:pt x="58785" y="204"/>
                </a:lnTo>
                <a:lnTo>
                  <a:pt x="58106" y="68"/>
                </a:lnTo>
                <a:lnTo>
                  <a:pt x="57360" y="1"/>
                </a:lnTo>
                <a:close/>
              </a:path>
            </a:pathLst>
          </a:custGeom>
          <a:solidFill>
            <a:srgbClr val="000000">
              <a:alpha val="962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79" name="Shape 279"/>
          <p:cNvPicPr preferRelativeResize="0"/>
          <p:nvPr/>
        </p:nvPicPr>
        <p:blipFill>
          <a:blip r:embed="rId3">
            <a:alphaModFix/>
          </a:blip>
          <a:stretch>
            <a:fillRect/>
          </a:stretch>
        </p:blipFill>
        <p:spPr>
          <a:xfrm>
            <a:off x="2672145" y="840596"/>
            <a:ext cx="4534272" cy="335917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Shape 284"/>
          <p:cNvSpPr txBox="1"/>
          <p:nvPr>
            <p:ph type="title"/>
          </p:nvPr>
        </p:nvSpPr>
        <p:spPr>
          <a:xfrm>
            <a:off x="1556175" y="719375"/>
            <a:ext cx="6616800" cy="6999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MIGRATIONS WITH TRUFFLE</a:t>
            </a:r>
            <a:endParaRPr/>
          </a:p>
        </p:txBody>
      </p:sp>
      <p:sp>
        <p:nvSpPr>
          <p:cNvPr id="285" name="Shape 285"/>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86" name="Shape 286"/>
          <p:cNvSpPr txBox="1"/>
          <p:nvPr>
            <p:ph idx="1" type="body"/>
          </p:nvPr>
        </p:nvSpPr>
        <p:spPr>
          <a:xfrm>
            <a:off x="1556175" y="1378821"/>
            <a:ext cx="6616800" cy="3042300"/>
          </a:xfrm>
          <a:prstGeom prst="rect">
            <a:avLst/>
          </a:prstGeom>
        </p:spPr>
        <p:txBody>
          <a:bodyPr anchorCtr="0" anchor="t" bIns="91425" lIns="91425" spcFirstLastPara="1" rIns="91425" wrap="square" tIns="91425">
            <a:noAutofit/>
          </a:bodyPr>
          <a:lstStyle/>
          <a:p>
            <a:pPr indent="-393700" lvl="0" marL="457200" rtl="0">
              <a:spcBef>
                <a:spcPts val="600"/>
              </a:spcBef>
              <a:spcAft>
                <a:spcPts val="0"/>
              </a:spcAft>
              <a:buSzPts val="2600"/>
              <a:buChar char="◈"/>
            </a:pPr>
            <a:r>
              <a:rPr lang="en"/>
              <a:t>Deploy on truffle to ganache-cli today</a:t>
            </a:r>
            <a:endParaRPr/>
          </a:p>
          <a:p>
            <a:pPr indent="-393700" lvl="0" marL="457200" rtl="0">
              <a:spcBef>
                <a:spcPts val="0"/>
              </a:spcBef>
              <a:spcAft>
                <a:spcPts val="0"/>
              </a:spcAft>
              <a:buSzPts val="2600"/>
              <a:buChar char="◈"/>
            </a:pPr>
            <a:r>
              <a:rPr lang="en"/>
              <a:t>Git clone this now: </a:t>
            </a:r>
            <a:r>
              <a:rPr b="1" lang="en"/>
              <a:t>https://goo.gl/nM25gm</a:t>
            </a:r>
            <a:endParaRPr sz="2000">
              <a:latin typeface="Roboto Mono"/>
              <a:ea typeface="Roboto Mono"/>
              <a:cs typeface="Roboto Mono"/>
              <a:sym typeface="Roboto Mono"/>
            </a:endParaRPr>
          </a:p>
          <a:p>
            <a:pPr indent="0" lvl="0" marL="0" rtl="0">
              <a:spcBef>
                <a:spcPts val="600"/>
              </a:spcBef>
              <a:spcAft>
                <a:spcPts val="0"/>
              </a:spcAft>
              <a:buNone/>
            </a:pPr>
            <a:r>
              <a:rPr lang="en" sz="2000">
                <a:latin typeface="Roboto Mono"/>
                <a:ea typeface="Roboto Mono"/>
                <a:cs typeface="Roboto Mono"/>
                <a:sym typeface="Roboto Mono"/>
              </a:rPr>
              <a:t>Ganache-cli -u 0</a:t>
            </a:r>
            <a:endParaRPr sz="2000">
              <a:latin typeface="Roboto Mono"/>
              <a:ea typeface="Roboto Mono"/>
              <a:cs typeface="Roboto Mono"/>
              <a:sym typeface="Roboto Mono"/>
            </a:endParaRPr>
          </a:p>
          <a:p>
            <a:pPr indent="0" lvl="0" marL="0" rtl="0">
              <a:spcBef>
                <a:spcPts val="600"/>
              </a:spcBef>
              <a:spcAft>
                <a:spcPts val="0"/>
              </a:spcAft>
              <a:buNone/>
            </a:pPr>
            <a:r>
              <a:rPr lang="en" sz="2000">
                <a:latin typeface="Roboto Mono"/>
                <a:ea typeface="Roboto Mono"/>
                <a:cs typeface="Roboto Mono"/>
                <a:sym typeface="Roboto Mono"/>
              </a:rPr>
              <a:t>truffle compile</a:t>
            </a:r>
            <a:endParaRPr sz="2000">
              <a:latin typeface="Roboto Mono"/>
              <a:ea typeface="Roboto Mono"/>
              <a:cs typeface="Roboto Mono"/>
              <a:sym typeface="Roboto Mono"/>
            </a:endParaRPr>
          </a:p>
          <a:p>
            <a:pPr indent="0" lvl="0" marL="0" rtl="0">
              <a:spcBef>
                <a:spcPts val="600"/>
              </a:spcBef>
              <a:spcAft>
                <a:spcPts val="0"/>
              </a:spcAft>
              <a:buNone/>
            </a:pPr>
            <a:r>
              <a:rPr lang="en" sz="2000">
                <a:latin typeface="Roboto Mono"/>
                <a:ea typeface="Roboto Mono"/>
                <a:cs typeface="Roboto Mono"/>
                <a:sym typeface="Roboto Mono"/>
              </a:rPr>
              <a:t>truffle migrate</a:t>
            </a:r>
            <a:endParaRPr sz="2000">
              <a:latin typeface="Roboto Mono"/>
              <a:ea typeface="Roboto Mono"/>
              <a:cs typeface="Roboto Mono"/>
              <a:sym typeface="Roboto Mono"/>
            </a:endParaRPr>
          </a:p>
          <a:p>
            <a:pPr indent="0" lvl="0" marL="0" rtl="0">
              <a:spcBef>
                <a:spcPts val="600"/>
              </a:spcBef>
              <a:spcAft>
                <a:spcPts val="0"/>
              </a:spcAft>
              <a:buNone/>
            </a:pPr>
            <a:r>
              <a:rPr lang="en" sz="2000">
                <a:latin typeface="Roboto Mono"/>
                <a:ea typeface="Roboto Mono"/>
                <a:cs typeface="Roboto Mono"/>
                <a:sym typeface="Roboto Mono"/>
              </a:rPr>
              <a:t>truffle migrate --network development --compile-all --reset</a:t>
            </a:r>
            <a:endParaRPr sz="2000">
              <a:latin typeface="Roboto Mono"/>
              <a:ea typeface="Roboto Mono"/>
              <a:cs typeface="Roboto Mono"/>
              <a:sym typeface="Roboto Mon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Shape 291"/>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292" name="Shape 292"/>
          <p:cNvPicPr preferRelativeResize="0"/>
          <p:nvPr/>
        </p:nvPicPr>
        <p:blipFill>
          <a:blip r:embed="rId3">
            <a:alphaModFix/>
          </a:blip>
          <a:stretch>
            <a:fillRect/>
          </a:stretch>
        </p:blipFill>
        <p:spPr>
          <a:xfrm>
            <a:off x="1441500" y="548926"/>
            <a:ext cx="6898150" cy="3943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Shape 297"/>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298" name="Shape 298"/>
          <p:cNvSpPr txBox="1"/>
          <p:nvPr>
            <p:ph idx="4294967295" type="body"/>
          </p:nvPr>
        </p:nvSpPr>
        <p:spPr>
          <a:xfrm>
            <a:off x="1602975" y="704850"/>
            <a:ext cx="6415800" cy="22731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b="1" lang="en" sz="2000" u="sng">
                <a:solidFill>
                  <a:schemeClr val="hlink"/>
                </a:solidFill>
                <a:latin typeface="Merriweather"/>
                <a:ea typeface="Merriweather"/>
                <a:cs typeface="Merriweather"/>
                <a:sym typeface="Merriweather"/>
                <a:hlinkClick r:id="rId3"/>
              </a:rPr>
              <a:t>Cryptographic hash functions</a:t>
            </a:r>
            <a:r>
              <a:rPr lang="en" sz="2000">
                <a:solidFill>
                  <a:schemeClr val="dk1"/>
                </a:solidFill>
                <a:latin typeface="Merriweather"/>
                <a:ea typeface="Merriweather"/>
                <a:cs typeface="Merriweather"/>
                <a:sym typeface="Merriweather"/>
              </a:rPr>
              <a:t> have different mathematical foundations, but they have the same property: they're easy to compute going forward (calculate H(x) given x), but practically impossible to compute going backward (given y, calculate x such that H(x) = y). </a:t>
            </a:r>
            <a:endParaRPr sz="2000">
              <a:solidFill>
                <a:schemeClr val="dk1"/>
              </a:solidFill>
              <a:latin typeface="Merriweather"/>
              <a:ea typeface="Merriweather"/>
              <a:cs typeface="Merriweather"/>
              <a:sym typeface="Merriweather"/>
            </a:endParaRPr>
          </a:p>
          <a:p>
            <a:pPr indent="0" lvl="0" marL="0">
              <a:spcBef>
                <a:spcPts val="600"/>
              </a:spcBef>
              <a:spcAft>
                <a:spcPts val="0"/>
              </a:spcAft>
              <a:buNone/>
            </a:pPr>
            <a:r>
              <a:t/>
            </a:r>
            <a:endParaRPr sz="2000">
              <a:solidFill>
                <a:schemeClr val="dk1"/>
              </a:solidFill>
              <a:latin typeface="Merriweather"/>
              <a:ea typeface="Merriweather"/>
              <a:cs typeface="Merriweather"/>
              <a:sym typeface="Merriweather"/>
            </a:endParaRPr>
          </a:p>
          <a:p>
            <a:pPr indent="0" lvl="0" marL="0">
              <a:spcBef>
                <a:spcPts val="600"/>
              </a:spcBef>
              <a:spcAft>
                <a:spcPts val="0"/>
              </a:spcAft>
              <a:buClr>
                <a:schemeClr val="dk1"/>
              </a:buClr>
              <a:buSzPts val="1100"/>
              <a:buFont typeface="Arial"/>
              <a:buNone/>
            </a:pPr>
            <a:r>
              <a:rPr lang="en" sz="2000">
                <a:solidFill>
                  <a:schemeClr val="dk1"/>
                </a:solidFill>
                <a:latin typeface="Merriweather"/>
                <a:ea typeface="Merriweather"/>
                <a:cs typeface="Merriweather"/>
                <a:sym typeface="Merriweather"/>
              </a:rPr>
              <a:t>In fact, one of the signs of a good cryptographic hash function is that there is no better way to find x than trying them all and computing H(x) until you find a match.</a:t>
            </a:r>
            <a:endParaRPr sz="2000">
              <a:solidFill>
                <a:schemeClr val="dk1"/>
              </a:solidFill>
              <a:latin typeface="Merriweather"/>
              <a:ea typeface="Merriweather"/>
              <a:cs typeface="Merriweather"/>
              <a:sym typeface="Merriweather"/>
            </a:endParaRPr>
          </a:p>
          <a:p>
            <a:pPr indent="0" lvl="0" marL="0" rtl="0">
              <a:spcBef>
                <a:spcPts val="600"/>
              </a:spcBef>
              <a:spcAft>
                <a:spcPts val="0"/>
              </a:spcAft>
              <a:buNone/>
            </a:pPr>
            <a:r>
              <a:t/>
            </a:r>
            <a:endParaRPr sz="2000">
              <a:latin typeface="Merriweather"/>
              <a:ea typeface="Merriweather"/>
              <a:cs typeface="Merriweather"/>
              <a:sym typeface="Merriweathe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Shape 303"/>
          <p:cNvSpPr txBox="1"/>
          <p:nvPr>
            <p:ph idx="3" type="body"/>
          </p:nvPr>
        </p:nvSpPr>
        <p:spPr>
          <a:xfrm>
            <a:off x="6040276" y="1419655"/>
            <a:ext cx="2132700" cy="14238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b="1" lang="en"/>
              <a:t>Truffle HD Wallet </a:t>
            </a:r>
            <a:endParaRPr b="1"/>
          </a:p>
          <a:p>
            <a:pPr indent="0" lvl="0" marL="0">
              <a:spcBef>
                <a:spcPts val="600"/>
              </a:spcBef>
              <a:spcAft>
                <a:spcPts val="0"/>
              </a:spcAft>
              <a:buNone/>
            </a:pPr>
            <a:r>
              <a:rPr lang="en" sz="1200"/>
              <a:t>Probably most useful for developers if they need to connect to mainnet ASAP. </a:t>
            </a:r>
            <a:endParaRPr sz="1200"/>
          </a:p>
          <a:p>
            <a:pPr indent="0" lvl="0" marL="0">
              <a:spcBef>
                <a:spcPts val="600"/>
              </a:spcBef>
              <a:spcAft>
                <a:spcPts val="0"/>
              </a:spcAft>
              <a:buNone/>
            </a:pPr>
            <a:r>
              <a:t/>
            </a:r>
            <a:endParaRPr sz="1200"/>
          </a:p>
          <a:p>
            <a:pPr indent="0" lvl="0" marL="0">
              <a:spcBef>
                <a:spcPts val="600"/>
              </a:spcBef>
              <a:spcAft>
                <a:spcPts val="0"/>
              </a:spcAft>
              <a:buNone/>
            </a:pPr>
            <a:r>
              <a:rPr lang="en" sz="1200"/>
              <a:t>Connection goes from your 12 word seed phrase to your Metamask client, which then connects to Infura API, which then connects to a fully synced Geth or Parity. </a:t>
            </a:r>
            <a:endParaRPr sz="1200"/>
          </a:p>
          <a:p>
            <a:pPr indent="0" lvl="0" marL="0">
              <a:spcBef>
                <a:spcPts val="600"/>
              </a:spcBef>
              <a:spcAft>
                <a:spcPts val="0"/>
              </a:spcAft>
              <a:buNone/>
            </a:pPr>
            <a:r>
              <a:t/>
            </a:r>
            <a:endParaRPr sz="1200"/>
          </a:p>
          <a:p>
            <a:pPr indent="0" lvl="0" marL="0">
              <a:spcBef>
                <a:spcPts val="600"/>
              </a:spcBef>
              <a:spcAft>
                <a:spcPts val="0"/>
              </a:spcAft>
              <a:buNone/>
            </a:pPr>
            <a:r>
              <a:t/>
            </a:r>
            <a:endParaRPr sz="1200"/>
          </a:p>
          <a:p>
            <a:pPr indent="0" lvl="0" marL="0" rtl="0">
              <a:spcBef>
                <a:spcPts val="600"/>
              </a:spcBef>
              <a:spcAft>
                <a:spcPts val="0"/>
              </a:spcAft>
              <a:buNone/>
            </a:pPr>
            <a:r>
              <a:t/>
            </a:r>
            <a:endParaRPr sz="1200"/>
          </a:p>
        </p:txBody>
      </p:sp>
      <p:sp>
        <p:nvSpPr>
          <p:cNvPr id="304" name="Shape 304"/>
          <p:cNvSpPr txBox="1"/>
          <p:nvPr>
            <p:ph type="title"/>
          </p:nvPr>
        </p:nvSpPr>
        <p:spPr>
          <a:xfrm>
            <a:off x="1556175" y="719375"/>
            <a:ext cx="6616800" cy="6999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LET’S REVIEW SOME CONCEPTS</a:t>
            </a:r>
            <a:endParaRPr/>
          </a:p>
        </p:txBody>
      </p:sp>
      <p:sp>
        <p:nvSpPr>
          <p:cNvPr id="305" name="Shape 305"/>
          <p:cNvSpPr txBox="1"/>
          <p:nvPr>
            <p:ph idx="1" type="body"/>
          </p:nvPr>
        </p:nvSpPr>
        <p:spPr>
          <a:xfrm>
            <a:off x="1556175" y="1419644"/>
            <a:ext cx="2132700" cy="30420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b="1" lang="en"/>
              <a:t>Geth</a:t>
            </a:r>
            <a:endParaRPr b="1"/>
          </a:p>
          <a:p>
            <a:pPr indent="0" lvl="0" marL="0">
              <a:spcBef>
                <a:spcPts val="600"/>
              </a:spcBef>
              <a:spcAft>
                <a:spcPts val="0"/>
              </a:spcAft>
              <a:buNone/>
            </a:pPr>
            <a:r>
              <a:rPr lang="en" sz="1200"/>
              <a:t>Full Node, can do anything and everything on the Ethereum Network.</a:t>
            </a:r>
            <a:endParaRPr sz="1200"/>
          </a:p>
          <a:p>
            <a:pPr indent="0" lvl="0" marL="0">
              <a:spcBef>
                <a:spcPts val="600"/>
              </a:spcBef>
              <a:spcAft>
                <a:spcPts val="0"/>
              </a:spcAft>
              <a:buNone/>
            </a:pPr>
            <a:r>
              <a:rPr lang="en" sz="1200"/>
              <a:t>Mining, signing transaction, CLI wallet, web3 interface. </a:t>
            </a:r>
            <a:endParaRPr sz="1200"/>
          </a:p>
          <a:p>
            <a:pPr indent="0" lvl="0" marL="0">
              <a:spcBef>
                <a:spcPts val="600"/>
              </a:spcBef>
              <a:spcAft>
                <a:spcPts val="0"/>
              </a:spcAft>
              <a:buNone/>
            </a:pPr>
            <a:r>
              <a:rPr lang="en" sz="1200"/>
              <a:t>Written in Go.</a:t>
            </a:r>
            <a:endParaRPr sz="1200"/>
          </a:p>
          <a:p>
            <a:pPr indent="0" lvl="0" marL="0">
              <a:spcBef>
                <a:spcPts val="600"/>
              </a:spcBef>
              <a:spcAft>
                <a:spcPts val="0"/>
              </a:spcAft>
              <a:buNone/>
            </a:pPr>
            <a:r>
              <a:t/>
            </a:r>
            <a:endParaRPr sz="1200"/>
          </a:p>
          <a:p>
            <a:pPr indent="0" lvl="0" marL="0">
              <a:spcBef>
                <a:spcPts val="600"/>
              </a:spcBef>
              <a:spcAft>
                <a:spcPts val="0"/>
              </a:spcAft>
              <a:buNone/>
            </a:pPr>
            <a:r>
              <a:t/>
            </a:r>
            <a:endParaRPr sz="1200"/>
          </a:p>
          <a:p>
            <a:pPr indent="0" lvl="0" marL="0" rtl="0">
              <a:spcBef>
                <a:spcPts val="600"/>
              </a:spcBef>
              <a:spcAft>
                <a:spcPts val="0"/>
              </a:spcAft>
              <a:buNone/>
            </a:pPr>
            <a:r>
              <a:rPr lang="en" sz="1200"/>
              <a:t> </a:t>
            </a:r>
            <a:endParaRPr sz="1200"/>
          </a:p>
        </p:txBody>
      </p:sp>
      <p:sp>
        <p:nvSpPr>
          <p:cNvPr id="306" name="Shape 306"/>
          <p:cNvSpPr txBox="1"/>
          <p:nvPr>
            <p:ph idx="2" type="body"/>
          </p:nvPr>
        </p:nvSpPr>
        <p:spPr>
          <a:xfrm>
            <a:off x="3798225" y="1419647"/>
            <a:ext cx="2132700" cy="22458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b="1" lang="en"/>
              <a:t>Parity</a:t>
            </a:r>
            <a:endParaRPr b="1"/>
          </a:p>
          <a:p>
            <a:pPr indent="0" lvl="0" marL="0">
              <a:spcBef>
                <a:spcPts val="600"/>
              </a:spcBef>
              <a:spcAft>
                <a:spcPts val="0"/>
              </a:spcAft>
              <a:buNone/>
            </a:pPr>
            <a:r>
              <a:rPr lang="en" sz="1200"/>
              <a:t>Full Node, capable of mining. Unique that it has a GUI and has mining and can sign your transactions.</a:t>
            </a:r>
            <a:endParaRPr sz="1200"/>
          </a:p>
          <a:p>
            <a:pPr indent="0" lvl="0" marL="0">
              <a:spcBef>
                <a:spcPts val="600"/>
              </a:spcBef>
              <a:spcAft>
                <a:spcPts val="0"/>
              </a:spcAft>
              <a:buNone/>
            </a:pPr>
            <a:r>
              <a:rPr lang="en" sz="1200"/>
              <a:t>Written in Rust Javascript.</a:t>
            </a:r>
            <a:endParaRPr sz="1200"/>
          </a:p>
          <a:p>
            <a:pPr indent="0" lvl="0" marL="0" rtl="0">
              <a:spcBef>
                <a:spcPts val="600"/>
              </a:spcBef>
              <a:spcAft>
                <a:spcPts val="0"/>
              </a:spcAft>
              <a:buNone/>
            </a:pPr>
            <a:r>
              <a:rPr lang="en" sz="1200"/>
              <a:t>Faster at syncing.</a:t>
            </a:r>
            <a:endParaRPr sz="1200"/>
          </a:p>
        </p:txBody>
      </p:sp>
      <p:sp>
        <p:nvSpPr>
          <p:cNvPr id="307" name="Shape 307"/>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Shape 312"/>
          <p:cNvSpPr txBox="1"/>
          <p:nvPr>
            <p:ph idx="2" type="body"/>
          </p:nvPr>
        </p:nvSpPr>
        <p:spPr>
          <a:xfrm>
            <a:off x="5069775" y="1578150"/>
            <a:ext cx="3103200" cy="22071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sz="1200"/>
              <a:t>You’ll need </a:t>
            </a:r>
            <a:endParaRPr sz="1200"/>
          </a:p>
          <a:p>
            <a:pPr indent="0" lvl="0" marL="0" rtl="0">
              <a:spcBef>
                <a:spcPts val="600"/>
              </a:spcBef>
              <a:spcAft>
                <a:spcPts val="0"/>
              </a:spcAft>
              <a:buNone/>
            </a:pPr>
            <a:r>
              <a:rPr lang="en" sz="1200"/>
              <a:t>Truffle:</a:t>
            </a:r>
            <a:endParaRPr sz="1200"/>
          </a:p>
          <a:p>
            <a:pPr indent="0" lvl="0" marL="0" rtl="0">
              <a:spcBef>
                <a:spcPts val="600"/>
              </a:spcBef>
              <a:spcAft>
                <a:spcPts val="0"/>
              </a:spcAft>
              <a:buNone/>
            </a:pPr>
            <a:r>
              <a:rPr lang="en" sz="1200"/>
              <a:t>Ganache-cli: </a:t>
            </a:r>
            <a:endParaRPr sz="1200"/>
          </a:p>
          <a:p>
            <a:pPr indent="0" lvl="0" marL="0" rtl="0">
              <a:spcBef>
                <a:spcPts val="600"/>
              </a:spcBef>
              <a:spcAft>
                <a:spcPts val="0"/>
              </a:spcAft>
              <a:buNone/>
            </a:pPr>
            <a:r>
              <a:t/>
            </a:r>
            <a:endParaRPr sz="1200"/>
          </a:p>
        </p:txBody>
      </p:sp>
      <p:sp>
        <p:nvSpPr>
          <p:cNvPr id="313" name="Shape 313"/>
          <p:cNvSpPr txBox="1"/>
          <p:nvPr>
            <p:ph idx="2" type="body"/>
          </p:nvPr>
        </p:nvSpPr>
        <p:spPr>
          <a:xfrm>
            <a:off x="1556175" y="1578150"/>
            <a:ext cx="3292500" cy="22071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b="1" lang="en" sz="1200"/>
              <a:t>Teams</a:t>
            </a:r>
            <a:endParaRPr sz="1200">
              <a:solidFill>
                <a:srgbClr val="25212A"/>
              </a:solidFill>
            </a:endParaRPr>
          </a:p>
          <a:p>
            <a:pPr indent="0" lvl="0" marL="0" rtl="0">
              <a:spcBef>
                <a:spcPts val="600"/>
              </a:spcBef>
              <a:spcAft>
                <a:spcPts val="0"/>
              </a:spcAft>
              <a:buClr>
                <a:schemeClr val="dk1"/>
              </a:buClr>
              <a:buSzPts val="1100"/>
              <a:buFont typeface="Arial"/>
              <a:buNone/>
            </a:pPr>
            <a:r>
              <a:rPr lang="en" sz="1200"/>
              <a:t>Real life Developers work in teams, there will be a backend, frontend, and now blockchain team.</a:t>
            </a:r>
            <a:endParaRPr sz="1200"/>
          </a:p>
          <a:p>
            <a:pPr indent="0" lvl="0" marL="0" rtl="0">
              <a:spcBef>
                <a:spcPts val="600"/>
              </a:spcBef>
              <a:spcAft>
                <a:spcPts val="0"/>
              </a:spcAft>
              <a:buClr>
                <a:schemeClr val="dk1"/>
              </a:buClr>
              <a:buSzPts val="1100"/>
              <a:buFont typeface="Arial"/>
              <a:buNone/>
            </a:pPr>
            <a:r>
              <a:rPr lang="en" sz="1200"/>
              <a:t>Since blockchain is single source of truth, all things are dependent on that. </a:t>
            </a:r>
            <a:endParaRPr sz="1200"/>
          </a:p>
          <a:p>
            <a:pPr indent="0" lvl="0" marL="0" rtl="0">
              <a:spcBef>
                <a:spcPts val="600"/>
              </a:spcBef>
              <a:spcAft>
                <a:spcPts val="0"/>
              </a:spcAft>
              <a:buClr>
                <a:schemeClr val="dk1"/>
              </a:buClr>
              <a:buSzPts val="1100"/>
              <a:buFont typeface="Arial"/>
              <a:buNone/>
            </a:pPr>
            <a:r>
              <a:rPr lang="en" sz="1200"/>
              <a:t>Skilled blockchain developers are also the most expensive in the industry right now. </a:t>
            </a:r>
            <a:endParaRPr sz="1200"/>
          </a:p>
          <a:p>
            <a:pPr indent="0" lvl="0" marL="0" rtl="0">
              <a:spcBef>
                <a:spcPts val="600"/>
              </a:spcBef>
              <a:spcAft>
                <a:spcPts val="0"/>
              </a:spcAft>
              <a:buClr>
                <a:schemeClr val="dk1"/>
              </a:buClr>
              <a:buSzPts val="1100"/>
              <a:buFont typeface="Arial"/>
              <a:buNone/>
            </a:pPr>
            <a:r>
              <a:rPr lang="en" sz="1200"/>
              <a:t>Teams need to be able to work async.  </a:t>
            </a:r>
            <a:endParaRPr sz="1200"/>
          </a:p>
          <a:p>
            <a:pPr indent="0" lvl="0" marL="0" rtl="0">
              <a:spcBef>
                <a:spcPts val="600"/>
              </a:spcBef>
              <a:spcAft>
                <a:spcPts val="0"/>
              </a:spcAft>
              <a:buNone/>
            </a:pPr>
            <a:r>
              <a:t/>
            </a:r>
            <a:endParaRPr sz="1200"/>
          </a:p>
        </p:txBody>
      </p:sp>
      <p:sp>
        <p:nvSpPr>
          <p:cNvPr id="314" name="Shape 314"/>
          <p:cNvSpPr txBox="1"/>
          <p:nvPr>
            <p:ph type="title"/>
          </p:nvPr>
        </p:nvSpPr>
        <p:spPr>
          <a:xfrm>
            <a:off x="1556175" y="719375"/>
            <a:ext cx="6616800" cy="6999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INSTRUCTIONS FOR USE</a:t>
            </a:r>
            <a:endParaRPr/>
          </a:p>
        </p:txBody>
      </p:sp>
      <p:sp>
        <p:nvSpPr>
          <p:cNvPr id="315" name="Shape 315"/>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Shape 72"/>
          <p:cNvSpPr txBox="1"/>
          <p:nvPr>
            <p:ph type="ctrTitle"/>
          </p:nvPr>
        </p:nvSpPr>
        <p:spPr>
          <a:xfrm>
            <a:off x="1912025" y="2116750"/>
            <a:ext cx="5802600" cy="1159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1.</a:t>
            </a:r>
            <a:endParaRPr/>
          </a:p>
          <a:p>
            <a:pPr indent="0" lvl="0" marL="0" rtl="0">
              <a:spcBef>
                <a:spcPts val="0"/>
              </a:spcBef>
              <a:spcAft>
                <a:spcPts val="0"/>
              </a:spcAft>
              <a:buNone/>
            </a:pPr>
            <a:r>
              <a:rPr lang="en"/>
              <a:t>Metamask Wallet</a:t>
            </a:r>
            <a:endParaRPr/>
          </a:p>
        </p:txBody>
      </p:sp>
      <p:sp>
        <p:nvSpPr>
          <p:cNvPr id="73" name="Shape 73"/>
          <p:cNvSpPr txBox="1"/>
          <p:nvPr>
            <p:ph idx="1" type="subTitle"/>
          </p:nvPr>
        </p:nvSpPr>
        <p:spPr>
          <a:xfrm>
            <a:off x="1912025" y="3144850"/>
            <a:ext cx="6319500" cy="78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Getting started with Metamask, an open source chrome extension that is your client-side interface to the Ethereum Blockchain.</a:t>
            </a:r>
            <a:endParaRPr/>
          </a:p>
        </p:txBody>
      </p:sp>
      <p:sp>
        <p:nvSpPr>
          <p:cNvPr id="74" name="Shape 74"/>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75" name="Shape 75"/>
          <p:cNvSpPr/>
          <p:nvPr/>
        </p:nvSpPr>
        <p:spPr>
          <a:xfrm>
            <a:off x="3848261" y="943010"/>
            <a:ext cx="1145591" cy="1160843"/>
          </a:xfrm>
          <a:custGeom>
            <a:pathLst>
              <a:path extrusionOk="0" h="16668" w="16449">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25212A">
              <a:alpha val="7115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D9EEB"/>
              </a:solidFill>
            </a:endParaRPr>
          </a:p>
        </p:txBody>
      </p:sp>
      <p:sp>
        <p:nvSpPr>
          <p:cNvPr id="76" name="Shape 76"/>
          <p:cNvSpPr/>
          <p:nvPr/>
        </p:nvSpPr>
        <p:spPr>
          <a:xfrm rot="1473024">
            <a:off x="2806655" y="1522616"/>
            <a:ext cx="669785" cy="652437"/>
          </a:xfrm>
          <a:custGeom>
            <a:pathLst>
              <a:path extrusionOk="0" h="18250" w="18737">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25212A">
              <a:alpha val="7115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D9EEB"/>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Shape 81"/>
          <p:cNvSpPr txBox="1"/>
          <p:nvPr>
            <p:ph idx="4294967295" type="body"/>
          </p:nvPr>
        </p:nvSpPr>
        <p:spPr>
          <a:xfrm>
            <a:off x="1473925" y="823550"/>
            <a:ext cx="2460300" cy="30624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b="1" lang="en" sz="1600">
                <a:latin typeface="Oswald"/>
                <a:ea typeface="Oswald"/>
                <a:cs typeface="Oswald"/>
                <a:sym typeface="Oswald"/>
              </a:rPr>
              <a:t>DEPENDENCIES</a:t>
            </a:r>
            <a:endParaRPr b="1" sz="1600">
              <a:latin typeface="Oswald"/>
              <a:ea typeface="Oswald"/>
              <a:cs typeface="Oswald"/>
              <a:sym typeface="Oswald"/>
            </a:endParaRPr>
          </a:p>
          <a:p>
            <a:pPr indent="-330200" lvl="0" marL="457200" rtl="0">
              <a:spcBef>
                <a:spcPts val="600"/>
              </a:spcBef>
              <a:spcAft>
                <a:spcPts val="0"/>
              </a:spcAft>
              <a:buSzPts val="1600"/>
              <a:buAutoNum type="arabicPeriod"/>
            </a:pPr>
            <a:r>
              <a:rPr b="1" lang="en" sz="1600"/>
              <a:t>Google Chrome and Metamask</a:t>
            </a:r>
            <a:endParaRPr b="1" sz="1600"/>
          </a:p>
          <a:p>
            <a:pPr indent="0" lvl="0" marL="457200" rtl="0">
              <a:spcBef>
                <a:spcPts val="600"/>
              </a:spcBef>
              <a:spcAft>
                <a:spcPts val="0"/>
              </a:spcAft>
              <a:buNone/>
            </a:pPr>
            <a:r>
              <a:rPr b="1" lang="en" sz="1600"/>
              <a:t>Go to metamask.io</a:t>
            </a:r>
            <a:endParaRPr b="1" sz="1600"/>
          </a:p>
          <a:p>
            <a:pPr indent="0" lvl="0" marL="457200" rtl="0">
              <a:spcBef>
                <a:spcPts val="600"/>
              </a:spcBef>
              <a:spcAft>
                <a:spcPts val="0"/>
              </a:spcAft>
              <a:buNone/>
            </a:pPr>
            <a:r>
              <a:rPr lang="en" sz="1600"/>
              <a:t>Install extension</a:t>
            </a:r>
            <a:endParaRPr sz="1600"/>
          </a:p>
          <a:p>
            <a:pPr indent="0" lvl="0" marL="457200" rtl="0">
              <a:spcBef>
                <a:spcPts val="600"/>
              </a:spcBef>
              <a:spcAft>
                <a:spcPts val="0"/>
              </a:spcAft>
              <a:buNone/>
            </a:pPr>
            <a:r>
              <a:rPr lang="en" sz="1600"/>
              <a:t>Accept terms of use</a:t>
            </a:r>
            <a:endParaRPr sz="1600"/>
          </a:p>
          <a:p>
            <a:pPr indent="-330200" lvl="0" marL="457200" rtl="0">
              <a:spcBef>
                <a:spcPts val="600"/>
              </a:spcBef>
              <a:spcAft>
                <a:spcPts val="0"/>
              </a:spcAft>
              <a:buSzPts val="1600"/>
              <a:buAutoNum type="arabicPeriod"/>
            </a:pPr>
            <a:r>
              <a:rPr lang="en" sz="1600"/>
              <a:t>Rinkeby Ether</a:t>
            </a:r>
            <a:endParaRPr sz="1600"/>
          </a:p>
          <a:p>
            <a:pPr indent="-330200" lvl="0" marL="457200" rtl="0">
              <a:spcBef>
                <a:spcPts val="0"/>
              </a:spcBef>
              <a:spcAft>
                <a:spcPts val="0"/>
              </a:spcAft>
              <a:buSzPts val="1600"/>
              <a:buAutoNum type="arabicPeriod"/>
            </a:pPr>
            <a:r>
              <a:rPr lang="en" sz="1600"/>
              <a:t>Remix IDE</a:t>
            </a:r>
            <a:endParaRPr sz="1600"/>
          </a:p>
          <a:p>
            <a:pPr indent="0" lvl="0" marL="0" rtl="0">
              <a:spcBef>
                <a:spcPts val="600"/>
              </a:spcBef>
              <a:spcAft>
                <a:spcPts val="0"/>
              </a:spcAft>
              <a:buNone/>
            </a:pPr>
            <a:r>
              <a:t/>
            </a:r>
            <a:endParaRPr sz="1600"/>
          </a:p>
        </p:txBody>
      </p:sp>
      <p:sp>
        <p:nvSpPr>
          <p:cNvPr id="82" name="Shape 82"/>
          <p:cNvSpPr/>
          <p:nvPr/>
        </p:nvSpPr>
        <p:spPr>
          <a:xfrm>
            <a:off x="3995025" y="996062"/>
            <a:ext cx="3993203" cy="3108754"/>
          </a:xfrm>
          <a:custGeom>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alpha val="962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 name="Shape 83"/>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84" name="Shape 84"/>
          <p:cNvPicPr preferRelativeResize="0"/>
          <p:nvPr/>
        </p:nvPicPr>
        <p:blipFill>
          <a:blip r:embed="rId3">
            <a:alphaModFix/>
          </a:blip>
          <a:stretch>
            <a:fillRect/>
          </a:stretch>
        </p:blipFill>
        <p:spPr>
          <a:xfrm>
            <a:off x="4167550" y="1104375"/>
            <a:ext cx="3637398" cy="2380576"/>
          </a:xfrm>
          <a:prstGeom prst="rect">
            <a:avLst/>
          </a:prstGeom>
          <a:noFill/>
          <a:ln>
            <a:noFill/>
          </a:ln>
        </p:spPr>
      </p:pic>
      <p:sp>
        <p:nvSpPr>
          <p:cNvPr id="85" name="Shape 85"/>
          <p:cNvSpPr txBox="1"/>
          <p:nvPr/>
        </p:nvSpPr>
        <p:spPr>
          <a:xfrm>
            <a:off x="4583650" y="596625"/>
            <a:ext cx="2687700" cy="393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200" u="sng">
                <a:solidFill>
                  <a:schemeClr val="hlink"/>
                </a:solidFill>
                <a:latin typeface="Roboto Mono"/>
                <a:ea typeface="Roboto Mono"/>
                <a:cs typeface="Roboto Mono"/>
                <a:sym typeface="Roboto Mono"/>
                <a:hlinkClick r:id="rId4"/>
              </a:rPr>
              <a:t>https://metamask.io</a:t>
            </a:r>
            <a:endParaRPr sz="1200">
              <a:latin typeface="Roboto Mono"/>
              <a:ea typeface="Roboto Mono"/>
              <a:cs typeface="Roboto Mono"/>
              <a:sym typeface="Roboto Mono"/>
            </a:endParaRPr>
          </a:p>
          <a:p>
            <a:pPr indent="0" lvl="0" marL="0" rtl="0">
              <a:spcBef>
                <a:spcPts val="0"/>
              </a:spcBef>
              <a:spcAft>
                <a:spcPts val="0"/>
              </a:spcAft>
              <a:buNone/>
            </a:pPr>
            <a:r>
              <a:t/>
            </a:r>
            <a:endParaRPr sz="1200">
              <a:latin typeface="Roboto Mono"/>
              <a:ea typeface="Roboto Mono"/>
              <a:cs typeface="Roboto Mono"/>
              <a:sym typeface="Roboto Mon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Shape 90"/>
          <p:cNvSpPr/>
          <p:nvPr/>
        </p:nvSpPr>
        <p:spPr>
          <a:xfrm>
            <a:off x="3995025" y="996062"/>
            <a:ext cx="3993203" cy="3108754"/>
          </a:xfrm>
          <a:custGeom>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alpha val="962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1" name="Shape 91"/>
          <p:cNvSpPr txBox="1"/>
          <p:nvPr>
            <p:ph idx="4294967295" type="body"/>
          </p:nvPr>
        </p:nvSpPr>
        <p:spPr>
          <a:xfrm>
            <a:off x="1473925" y="823550"/>
            <a:ext cx="2460300" cy="30624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b="1" lang="en" sz="1600">
                <a:latin typeface="Oswald"/>
                <a:ea typeface="Oswald"/>
                <a:cs typeface="Oswald"/>
                <a:sym typeface="Oswald"/>
              </a:rPr>
              <a:t>DEPENDENCIES</a:t>
            </a:r>
            <a:endParaRPr b="1" sz="1600">
              <a:latin typeface="Oswald"/>
              <a:ea typeface="Oswald"/>
              <a:cs typeface="Oswald"/>
              <a:sym typeface="Oswald"/>
            </a:endParaRPr>
          </a:p>
          <a:p>
            <a:pPr indent="-330200" lvl="0" marL="457200" rtl="0">
              <a:spcBef>
                <a:spcPts val="600"/>
              </a:spcBef>
              <a:spcAft>
                <a:spcPts val="0"/>
              </a:spcAft>
              <a:buSzPts val="1600"/>
              <a:buAutoNum type="arabicPeriod"/>
            </a:pPr>
            <a:r>
              <a:rPr b="1" lang="en" sz="1600"/>
              <a:t>Google Chrome and Metamask</a:t>
            </a:r>
            <a:endParaRPr b="1" sz="1600"/>
          </a:p>
          <a:p>
            <a:pPr indent="0" lvl="0" marL="457200" rtl="0">
              <a:spcBef>
                <a:spcPts val="600"/>
              </a:spcBef>
              <a:spcAft>
                <a:spcPts val="0"/>
              </a:spcAft>
              <a:buNone/>
            </a:pPr>
            <a:r>
              <a:rPr lang="en" sz="1600"/>
              <a:t>Go to metamask.io</a:t>
            </a:r>
            <a:endParaRPr sz="1600"/>
          </a:p>
          <a:p>
            <a:pPr indent="0" lvl="0" marL="457200" rtl="0">
              <a:spcBef>
                <a:spcPts val="600"/>
              </a:spcBef>
              <a:spcAft>
                <a:spcPts val="0"/>
              </a:spcAft>
              <a:buNone/>
            </a:pPr>
            <a:r>
              <a:rPr b="1" lang="en" sz="1600"/>
              <a:t>Install extension</a:t>
            </a:r>
            <a:br>
              <a:rPr b="1" lang="en" sz="1600"/>
            </a:br>
            <a:r>
              <a:rPr lang="en" sz="1600"/>
              <a:t>Accept terms of use</a:t>
            </a:r>
            <a:endParaRPr sz="1600"/>
          </a:p>
          <a:p>
            <a:pPr indent="-330200" lvl="0" marL="457200" rtl="0">
              <a:spcBef>
                <a:spcPts val="600"/>
              </a:spcBef>
              <a:spcAft>
                <a:spcPts val="0"/>
              </a:spcAft>
              <a:buSzPts val="1600"/>
              <a:buAutoNum type="arabicPeriod"/>
            </a:pPr>
            <a:r>
              <a:rPr lang="en" sz="1600"/>
              <a:t>Rinkeby Ether</a:t>
            </a:r>
            <a:endParaRPr sz="1600"/>
          </a:p>
          <a:p>
            <a:pPr indent="-330200" lvl="0" marL="457200" rtl="0">
              <a:spcBef>
                <a:spcPts val="0"/>
              </a:spcBef>
              <a:spcAft>
                <a:spcPts val="0"/>
              </a:spcAft>
              <a:buSzPts val="1600"/>
              <a:buAutoNum type="arabicPeriod"/>
            </a:pPr>
            <a:r>
              <a:rPr lang="en" sz="1600"/>
              <a:t>Remix IDE</a:t>
            </a:r>
            <a:endParaRPr sz="1600"/>
          </a:p>
        </p:txBody>
      </p:sp>
      <p:sp>
        <p:nvSpPr>
          <p:cNvPr id="92" name="Shape 92"/>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93" name="Shape 93"/>
          <p:cNvPicPr preferRelativeResize="0"/>
          <p:nvPr/>
        </p:nvPicPr>
        <p:blipFill>
          <a:blip r:embed="rId3">
            <a:alphaModFix/>
          </a:blip>
          <a:stretch>
            <a:fillRect/>
          </a:stretch>
        </p:blipFill>
        <p:spPr>
          <a:xfrm>
            <a:off x="4158250" y="1148800"/>
            <a:ext cx="3691779" cy="2316101"/>
          </a:xfrm>
          <a:prstGeom prst="rect">
            <a:avLst/>
          </a:prstGeom>
          <a:noFill/>
          <a:ln>
            <a:noFill/>
          </a:ln>
        </p:spPr>
      </p:pic>
      <p:sp>
        <p:nvSpPr>
          <p:cNvPr id="94" name="Shape 94"/>
          <p:cNvSpPr txBox="1"/>
          <p:nvPr/>
        </p:nvSpPr>
        <p:spPr>
          <a:xfrm>
            <a:off x="4583650" y="596625"/>
            <a:ext cx="26877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200" u="sng">
                <a:solidFill>
                  <a:schemeClr val="hlink"/>
                </a:solidFill>
                <a:latin typeface="Roboto Mono"/>
                <a:ea typeface="Roboto Mono"/>
                <a:cs typeface="Roboto Mono"/>
                <a:sym typeface="Roboto Mono"/>
                <a:hlinkClick r:id="rId4"/>
              </a:rPr>
              <a:t>https://metamask.io</a:t>
            </a:r>
            <a:endParaRPr sz="1200">
              <a:latin typeface="Roboto Mono"/>
              <a:ea typeface="Roboto Mono"/>
              <a:cs typeface="Roboto Mono"/>
              <a:sym typeface="Roboto Mono"/>
            </a:endParaRPr>
          </a:p>
          <a:p>
            <a:pPr indent="0" lvl="0" marL="0" rtl="0">
              <a:spcBef>
                <a:spcPts val="0"/>
              </a:spcBef>
              <a:spcAft>
                <a:spcPts val="0"/>
              </a:spcAft>
              <a:buNone/>
            </a:pPr>
            <a:r>
              <a:t/>
            </a:r>
            <a:endParaRPr sz="1200">
              <a:latin typeface="Roboto Mono"/>
              <a:ea typeface="Roboto Mono"/>
              <a:cs typeface="Roboto Mono"/>
              <a:sym typeface="Roboto Mon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Shape 99"/>
          <p:cNvSpPr/>
          <p:nvPr/>
        </p:nvSpPr>
        <p:spPr>
          <a:xfrm>
            <a:off x="3995025" y="996062"/>
            <a:ext cx="3993203" cy="3108754"/>
          </a:xfrm>
          <a:custGeom>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alpha val="962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0" name="Shape 100"/>
          <p:cNvSpPr txBox="1"/>
          <p:nvPr>
            <p:ph idx="4294967295" type="body"/>
          </p:nvPr>
        </p:nvSpPr>
        <p:spPr>
          <a:xfrm>
            <a:off x="1473925" y="823550"/>
            <a:ext cx="2460300" cy="30624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b="1" lang="en" sz="1600">
                <a:latin typeface="Oswald"/>
                <a:ea typeface="Oswald"/>
                <a:cs typeface="Oswald"/>
                <a:sym typeface="Oswald"/>
              </a:rPr>
              <a:t>DEPENDENCIES</a:t>
            </a:r>
            <a:endParaRPr b="1" sz="1600">
              <a:latin typeface="Oswald"/>
              <a:ea typeface="Oswald"/>
              <a:cs typeface="Oswald"/>
              <a:sym typeface="Oswald"/>
            </a:endParaRPr>
          </a:p>
          <a:p>
            <a:pPr indent="-330200" lvl="0" marL="457200" rtl="0">
              <a:spcBef>
                <a:spcPts val="600"/>
              </a:spcBef>
              <a:spcAft>
                <a:spcPts val="0"/>
              </a:spcAft>
              <a:buSzPts val="1600"/>
              <a:buAutoNum type="arabicPeriod"/>
            </a:pPr>
            <a:r>
              <a:rPr b="1" lang="en" sz="1600"/>
              <a:t>Google Chrome and Metamask</a:t>
            </a:r>
            <a:endParaRPr b="1" sz="1600"/>
          </a:p>
          <a:p>
            <a:pPr indent="0" lvl="0" marL="457200" rtl="0">
              <a:spcBef>
                <a:spcPts val="600"/>
              </a:spcBef>
              <a:spcAft>
                <a:spcPts val="0"/>
              </a:spcAft>
              <a:buNone/>
            </a:pPr>
            <a:r>
              <a:rPr lang="en" sz="1600"/>
              <a:t>Go to metamask.io</a:t>
            </a:r>
            <a:endParaRPr sz="1600"/>
          </a:p>
          <a:p>
            <a:pPr indent="0" lvl="0" marL="457200" rtl="0">
              <a:spcBef>
                <a:spcPts val="600"/>
              </a:spcBef>
              <a:spcAft>
                <a:spcPts val="0"/>
              </a:spcAft>
              <a:buNone/>
            </a:pPr>
            <a:r>
              <a:rPr lang="en" sz="1600"/>
              <a:t>Install it</a:t>
            </a:r>
            <a:endParaRPr sz="1600"/>
          </a:p>
          <a:p>
            <a:pPr indent="0" lvl="0" marL="457200" rtl="0">
              <a:spcBef>
                <a:spcPts val="600"/>
              </a:spcBef>
              <a:spcAft>
                <a:spcPts val="0"/>
              </a:spcAft>
              <a:buNone/>
            </a:pPr>
            <a:r>
              <a:rPr b="1" lang="en" sz="1600"/>
              <a:t>Accept terms of use</a:t>
            </a:r>
            <a:endParaRPr b="1" sz="1600"/>
          </a:p>
          <a:p>
            <a:pPr indent="-330200" lvl="0" marL="457200" rtl="0">
              <a:spcBef>
                <a:spcPts val="600"/>
              </a:spcBef>
              <a:spcAft>
                <a:spcPts val="0"/>
              </a:spcAft>
              <a:buSzPts val="1600"/>
              <a:buAutoNum type="arabicPeriod"/>
            </a:pPr>
            <a:r>
              <a:rPr lang="en" sz="1600"/>
              <a:t>Rinkeby Ether</a:t>
            </a:r>
            <a:endParaRPr sz="1600"/>
          </a:p>
          <a:p>
            <a:pPr indent="-330200" lvl="0" marL="457200" rtl="0">
              <a:spcBef>
                <a:spcPts val="0"/>
              </a:spcBef>
              <a:spcAft>
                <a:spcPts val="0"/>
              </a:spcAft>
              <a:buSzPts val="1600"/>
              <a:buAutoNum type="arabicPeriod"/>
            </a:pPr>
            <a:r>
              <a:rPr lang="en" sz="1600"/>
              <a:t>Remix IDE</a:t>
            </a:r>
            <a:endParaRPr sz="1600"/>
          </a:p>
        </p:txBody>
      </p:sp>
      <p:sp>
        <p:nvSpPr>
          <p:cNvPr id="101" name="Shape 101"/>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02" name="Shape 102"/>
          <p:cNvPicPr preferRelativeResize="0"/>
          <p:nvPr/>
        </p:nvPicPr>
        <p:blipFill>
          <a:blip r:embed="rId3">
            <a:alphaModFix/>
          </a:blip>
          <a:stretch>
            <a:fillRect/>
          </a:stretch>
        </p:blipFill>
        <p:spPr>
          <a:xfrm>
            <a:off x="4154325" y="1148800"/>
            <a:ext cx="3745022" cy="2356383"/>
          </a:xfrm>
          <a:prstGeom prst="rect">
            <a:avLst/>
          </a:prstGeom>
          <a:noFill/>
          <a:ln>
            <a:noFill/>
          </a:ln>
        </p:spPr>
      </p:pic>
      <p:sp>
        <p:nvSpPr>
          <p:cNvPr id="103" name="Shape 103"/>
          <p:cNvSpPr txBox="1"/>
          <p:nvPr/>
        </p:nvSpPr>
        <p:spPr>
          <a:xfrm>
            <a:off x="4583650" y="596625"/>
            <a:ext cx="26877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200" u="sng">
                <a:solidFill>
                  <a:schemeClr val="hlink"/>
                </a:solidFill>
                <a:latin typeface="Roboto Mono"/>
                <a:ea typeface="Roboto Mono"/>
                <a:cs typeface="Roboto Mono"/>
                <a:sym typeface="Roboto Mono"/>
                <a:hlinkClick r:id="rId4"/>
              </a:rPr>
              <a:t>https://metamask.io</a:t>
            </a:r>
            <a:endParaRPr sz="1200">
              <a:latin typeface="Roboto Mono"/>
              <a:ea typeface="Roboto Mono"/>
              <a:cs typeface="Roboto Mono"/>
              <a:sym typeface="Roboto Mono"/>
            </a:endParaRPr>
          </a:p>
          <a:p>
            <a:pPr indent="0" lvl="0" marL="0" rtl="0">
              <a:spcBef>
                <a:spcPts val="0"/>
              </a:spcBef>
              <a:spcAft>
                <a:spcPts val="0"/>
              </a:spcAft>
              <a:buNone/>
            </a:pPr>
            <a:r>
              <a:t/>
            </a:r>
            <a:endParaRPr sz="1200">
              <a:latin typeface="Roboto Mono"/>
              <a:ea typeface="Roboto Mono"/>
              <a:cs typeface="Roboto Mono"/>
              <a:sym typeface="Roboto Mon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Shape 108"/>
          <p:cNvSpPr/>
          <p:nvPr/>
        </p:nvSpPr>
        <p:spPr>
          <a:xfrm>
            <a:off x="3995025" y="996062"/>
            <a:ext cx="3993203" cy="3108754"/>
          </a:xfrm>
          <a:custGeom>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alpha val="962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 name="Shape 109"/>
          <p:cNvSpPr txBox="1"/>
          <p:nvPr>
            <p:ph idx="4294967295" type="body"/>
          </p:nvPr>
        </p:nvSpPr>
        <p:spPr>
          <a:xfrm>
            <a:off x="1473925" y="823550"/>
            <a:ext cx="2460300" cy="30624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b="1" lang="en" sz="1600">
                <a:latin typeface="Oswald"/>
                <a:ea typeface="Oswald"/>
                <a:cs typeface="Oswald"/>
                <a:sym typeface="Oswald"/>
              </a:rPr>
              <a:t>DEPENDENCIES</a:t>
            </a:r>
            <a:endParaRPr b="1" sz="1600">
              <a:latin typeface="Oswald"/>
              <a:ea typeface="Oswald"/>
              <a:cs typeface="Oswald"/>
              <a:sym typeface="Oswald"/>
            </a:endParaRPr>
          </a:p>
          <a:p>
            <a:pPr indent="-330200" lvl="0" marL="457200" rtl="0">
              <a:spcBef>
                <a:spcPts val="600"/>
              </a:spcBef>
              <a:spcAft>
                <a:spcPts val="0"/>
              </a:spcAft>
              <a:buSzPts val="1600"/>
              <a:buAutoNum type="arabicPeriod"/>
            </a:pPr>
            <a:r>
              <a:rPr lang="en" sz="1600"/>
              <a:t>Google Chrome and Metamask</a:t>
            </a:r>
            <a:endParaRPr b="1" sz="1600"/>
          </a:p>
          <a:p>
            <a:pPr indent="-330200" lvl="0" marL="457200" rtl="0">
              <a:spcBef>
                <a:spcPts val="0"/>
              </a:spcBef>
              <a:spcAft>
                <a:spcPts val="0"/>
              </a:spcAft>
              <a:buSzPts val="1600"/>
              <a:buAutoNum type="arabicPeriod"/>
            </a:pPr>
            <a:r>
              <a:rPr b="1" lang="en" sz="1600"/>
              <a:t>Rinkeby Ether</a:t>
            </a:r>
            <a:endParaRPr b="1" sz="1600"/>
          </a:p>
          <a:p>
            <a:pPr indent="0" lvl="0" marL="0" rtl="0">
              <a:spcBef>
                <a:spcPts val="600"/>
              </a:spcBef>
              <a:spcAft>
                <a:spcPts val="0"/>
              </a:spcAft>
              <a:buNone/>
            </a:pPr>
            <a:r>
              <a:rPr b="1" lang="en" sz="1600"/>
              <a:t>	</a:t>
            </a:r>
            <a:r>
              <a:rPr b="1" lang="en" sz="1600"/>
              <a:t>Import Private Key</a:t>
            </a:r>
            <a:endParaRPr b="1" sz="1600"/>
          </a:p>
          <a:p>
            <a:pPr indent="457200" lvl="0" marL="0" rtl="0">
              <a:spcBef>
                <a:spcPts val="600"/>
              </a:spcBef>
              <a:spcAft>
                <a:spcPts val="0"/>
              </a:spcAft>
              <a:buNone/>
            </a:pPr>
            <a:r>
              <a:rPr lang="en" sz="1600"/>
              <a:t>Go to Remix</a:t>
            </a:r>
            <a:endParaRPr sz="1600"/>
          </a:p>
          <a:p>
            <a:pPr indent="457200" lvl="0" marL="0" rtl="0">
              <a:spcBef>
                <a:spcPts val="600"/>
              </a:spcBef>
              <a:spcAft>
                <a:spcPts val="0"/>
              </a:spcAft>
              <a:buNone/>
            </a:pPr>
            <a:r>
              <a:rPr lang="en" sz="1600"/>
              <a:t>Set Environment to</a:t>
            </a:r>
            <a:endParaRPr sz="1600"/>
          </a:p>
          <a:p>
            <a:pPr indent="457200" lvl="0" marL="0" rtl="0">
              <a:spcBef>
                <a:spcPts val="600"/>
              </a:spcBef>
              <a:spcAft>
                <a:spcPts val="0"/>
              </a:spcAft>
              <a:buNone/>
            </a:pPr>
            <a:r>
              <a:rPr lang="en" sz="1600"/>
              <a:t>Injected Web3</a:t>
            </a:r>
            <a:endParaRPr sz="1600"/>
          </a:p>
          <a:p>
            <a:pPr indent="457200" lvl="0" marL="0" rtl="0">
              <a:spcBef>
                <a:spcPts val="600"/>
              </a:spcBef>
              <a:spcAft>
                <a:spcPts val="0"/>
              </a:spcAft>
              <a:buNone/>
            </a:pPr>
            <a:r>
              <a:rPr lang="en" sz="1600"/>
              <a:t>(Rinkeby)</a:t>
            </a:r>
            <a:endParaRPr sz="1600"/>
          </a:p>
          <a:p>
            <a:pPr indent="-330200" lvl="0" marL="457200" rtl="0">
              <a:spcBef>
                <a:spcPts val="600"/>
              </a:spcBef>
              <a:spcAft>
                <a:spcPts val="0"/>
              </a:spcAft>
              <a:buSzPts val="1600"/>
              <a:buAutoNum type="arabicPeriod"/>
            </a:pPr>
            <a:r>
              <a:rPr lang="en" sz="1600"/>
              <a:t>Remix IDE</a:t>
            </a:r>
            <a:endParaRPr sz="1600"/>
          </a:p>
        </p:txBody>
      </p:sp>
      <p:sp>
        <p:nvSpPr>
          <p:cNvPr id="110" name="Shape 110"/>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11" name="Shape 111"/>
          <p:cNvPicPr preferRelativeResize="0"/>
          <p:nvPr/>
        </p:nvPicPr>
        <p:blipFill>
          <a:blip r:embed="rId3">
            <a:alphaModFix/>
          </a:blip>
          <a:stretch>
            <a:fillRect/>
          </a:stretch>
        </p:blipFill>
        <p:spPr>
          <a:xfrm>
            <a:off x="4142125" y="1154675"/>
            <a:ext cx="3698502" cy="2361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Shape 116"/>
          <p:cNvSpPr txBox="1"/>
          <p:nvPr>
            <p:ph type="title"/>
          </p:nvPr>
        </p:nvSpPr>
        <p:spPr>
          <a:xfrm>
            <a:off x="1556175" y="719375"/>
            <a:ext cx="6616800" cy="6999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HOW IT FITS INTO OUR PROCESS</a:t>
            </a:r>
            <a:endParaRPr/>
          </a:p>
        </p:txBody>
      </p:sp>
      <p:sp>
        <p:nvSpPr>
          <p:cNvPr id="117" name="Shape 117"/>
          <p:cNvSpPr/>
          <p:nvPr/>
        </p:nvSpPr>
        <p:spPr>
          <a:xfrm>
            <a:off x="1673700" y="1909250"/>
            <a:ext cx="1935900" cy="1838700"/>
          </a:xfrm>
          <a:prstGeom prst="homePlate">
            <a:avLst>
              <a:gd fmla="val 30129" name="adj"/>
            </a:avLst>
          </a:prstGeom>
          <a:solidFill>
            <a:srgbClr val="000000">
              <a:alpha val="9620"/>
            </a:srgbClr>
          </a:solidFill>
          <a:ln cap="flat" cmpd="sng" w="9525">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lang="en" sz="1800">
                <a:latin typeface="Tinos"/>
                <a:ea typeface="Tinos"/>
                <a:cs typeface="Tinos"/>
                <a:sym typeface="Tinos"/>
              </a:rPr>
              <a:t>Expose Javascript API on the Client</a:t>
            </a:r>
            <a:endParaRPr sz="1800">
              <a:latin typeface="Tinos"/>
              <a:ea typeface="Tinos"/>
              <a:cs typeface="Tinos"/>
              <a:sym typeface="Tinos"/>
            </a:endParaRPr>
          </a:p>
        </p:txBody>
      </p:sp>
      <p:sp>
        <p:nvSpPr>
          <p:cNvPr id="118" name="Shape 118"/>
          <p:cNvSpPr/>
          <p:nvPr/>
        </p:nvSpPr>
        <p:spPr>
          <a:xfrm>
            <a:off x="3308750" y="1909250"/>
            <a:ext cx="2616900" cy="1838700"/>
          </a:xfrm>
          <a:prstGeom prst="chevron">
            <a:avLst>
              <a:gd fmla="val 29853" name="adj"/>
            </a:avLst>
          </a:prstGeom>
          <a:solidFill>
            <a:srgbClr val="000000">
              <a:alpha val="9620"/>
            </a:srgbClr>
          </a:solidFill>
          <a:ln cap="flat" cmpd="sng" w="9525">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Tinos"/>
                <a:ea typeface="Tinos"/>
                <a:cs typeface="Tinos"/>
                <a:sym typeface="Tinos"/>
              </a:rPr>
              <a:t>IDE compiles</a:t>
            </a:r>
            <a:endParaRPr sz="1800">
              <a:latin typeface="Tinos"/>
              <a:ea typeface="Tinos"/>
              <a:cs typeface="Tinos"/>
              <a:sym typeface="Tinos"/>
            </a:endParaRPr>
          </a:p>
          <a:p>
            <a:pPr indent="0" lvl="0" marL="0" algn="ctr">
              <a:spcBef>
                <a:spcPts val="0"/>
              </a:spcBef>
              <a:spcAft>
                <a:spcPts val="0"/>
              </a:spcAft>
              <a:buNone/>
            </a:pPr>
            <a:r>
              <a:rPr lang="en" sz="1800">
                <a:latin typeface="Tinos"/>
                <a:ea typeface="Tinos"/>
                <a:cs typeface="Tinos"/>
                <a:sym typeface="Tinos"/>
              </a:rPr>
              <a:t> Solidity  source code to bytecode</a:t>
            </a:r>
            <a:endParaRPr sz="1800">
              <a:latin typeface="Tinos"/>
              <a:ea typeface="Tinos"/>
              <a:cs typeface="Tinos"/>
              <a:sym typeface="Tinos"/>
            </a:endParaRPr>
          </a:p>
        </p:txBody>
      </p:sp>
      <p:sp>
        <p:nvSpPr>
          <p:cNvPr id="119" name="Shape 119"/>
          <p:cNvSpPr/>
          <p:nvPr/>
        </p:nvSpPr>
        <p:spPr>
          <a:xfrm>
            <a:off x="5604775" y="1909250"/>
            <a:ext cx="2843400" cy="1838700"/>
          </a:xfrm>
          <a:prstGeom prst="chevron">
            <a:avLst>
              <a:gd fmla="val 29853" name="adj"/>
            </a:avLst>
          </a:prstGeom>
          <a:solidFill>
            <a:srgbClr val="000000">
              <a:alpha val="9620"/>
            </a:srgbClr>
          </a:solidFill>
          <a:ln cap="flat" cmpd="sng" w="9525">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lang="en" sz="1800">
                <a:latin typeface="Tinos"/>
                <a:ea typeface="Tinos"/>
                <a:cs typeface="Tinos"/>
                <a:sym typeface="Tinos"/>
              </a:rPr>
              <a:t>Bytecode is sent as transaction to </a:t>
            </a:r>
            <a:r>
              <a:rPr lang="en" sz="1800">
                <a:latin typeface="Tinos"/>
                <a:ea typeface="Tinos"/>
                <a:cs typeface="Tinos"/>
                <a:sym typeface="Tinos"/>
              </a:rPr>
              <a:t>persist</a:t>
            </a:r>
            <a:r>
              <a:rPr lang="en" sz="1800">
                <a:latin typeface="Tinos"/>
                <a:ea typeface="Tinos"/>
                <a:cs typeface="Tinos"/>
                <a:sym typeface="Tinos"/>
              </a:rPr>
              <a:t> into the global state</a:t>
            </a:r>
            <a:endParaRPr sz="1800">
              <a:latin typeface="Tinos"/>
              <a:ea typeface="Tinos"/>
              <a:cs typeface="Tinos"/>
              <a:sym typeface="Tinos"/>
            </a:endParaRPr>
          </a:p>
        </p:txBody>
      </p:sp>
      <p:sp>
        <p:nvSpPr>
          <p:cNvPr id="120" name="Shape 120"/>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Shape 125"/>
          <p:cNvSpPr txBox="1"/>
          <p:nvPr>
            <p:ph type="title"/>
          </p:nvPr>
        </p:nvSpPr>
        <p:spPr>
          <a:xfrm>
            <a:off x="1556175" y="719375"/>
            <a:ext cx="6616800" cy="6999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RECAP</a:t>
            </a:r>
            <a:endParaRPr/>
          </a:p>
        </p:txBody>
      </p:sp>
      <p:sp>
        <p:nvSpPr>
          <p:cNvPr id="126" name="Shape 126"/>
          <p:cNvSpPr txBox="1"/>
          <p:nvPr>
            <p:ph idx="1" type="body"/>
          </p:nvPr>
        </p:nvSpPr>
        <p:spPr>
          <a:xfrm>
            <a:off x="1556175" y="1378821"/>
            <a:ext cx="6616800" cy="3042300"/>
          </a:xfrm>
          <a:prstGeom prst="rect">
            <a:avLst/>
          </a:prstGeom>
        </p:spPr>
        <p:txBody>
          <a:bodyPr anchorCtr="0" anchor="t" bIns="91425" lIns="91425" spcFirstLastPara="1" rIns="91425" wrap="square" tIns="91425">
            <a:noAutofit/>
          </a:bodyPr>
          <a:lstStyle/>
          <a:p>
            <a:pPr indent="-393700" lvl="0" marL="457200" rtl="0">
              <a:spcBef>
                <a:spcPts val="600"/>
              </a:spcBef>
              <a:spcAft>
                <a:spcPts val="0"/>
              </a:spcAft>
              <a:buSzPts val="2600"/>
              <a:buChar char="◈"/>
            </a:pPr>
            <a:r>
              <a:rPr lang="en"/>
              <a:t>To deploy, you need to pay Gas (Ether).</a:t>
            </a:r>
            <a:endParaRPr/>
          </a:p>
          <a:p>
            <a:pPr indent="-393700" lvl="0" marL="457200" rtl="0">
              <a:spcBef>
                <a:spcPts val="0"/>
              </a:spcBef>
              <a:spcAft>
                <a:spcPts val="0"/>
              </a:spcAft>
              <a:buSzPts val="2600"/>
              <a:buChar char="◈"/>
            </a:pPr>
            <a:r>
              <a:rPr lang="en"/>
              <a:t>Metamask is a wallet and manages your private keys and signs your transactions.</a:t>
            </a:r>
            <a:endParaRPr/>
          </a:p>
          <a:p>
            <a:pPr indent="-393700" lvl="0" marL="457200" rtl="0">
              <a:spcBef>
                <a:spcPts val="0"/>
              </a:spcBef>
              <a:spcAft>
                <a:spcPts val="0"/>
              </a:spcAft>
              <a:buSzPts val="2600"/>
              <a:buChar char="◈"/>
            </a:pPr>
            <a:r>
              <a:rPr lang="en"/>
              <a:t>It injects web3 into your Javascript runtime, which is the interface to the blockchain.</a:t>
            </a:r>
            <a:endParaRPr/>
          </a:p>
          <a:p>
            <a:pPr indent="0" lvl="0" marL="0">
              <a:spcBef>
                <a:spcPts val="600"/>
              </a:spcBef>
              <a:spcAft>
                <a:spcPts val="0"/>
              </a:spcAft>
              <a:buNone/>
            </a:pPr>
            <a:r>
              <a:rPr lang="en"/>
              <a:t>Your browser now has access to the same API that every Ethereum and JS engineer uses.</a:t>
            </a:r>
            <a:endParaRPr/>
          </a:p>
        </p:txBody>
      </p:sp>
      <p:sp>
        <p:nvSpPr>
          <p:cNvPr id="127" name="Shape 127"/>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Quintu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